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25" r:id="rId2"/>
    <p:sldId id="301" r:id="rId3"/>
    <p:sldId id="287" r:id="rId4"/>
    <p:sldId id="296" r:id="rId5"/>
    <p:sldId id="323" r:id="rId6"/>
    <p:sldId id="324" r:id="rId7"/>
    <p:sldId id="317" r:id="rId8"/>
    <p:sldId id="318" r:id="rId9"/>
    <p:sldId id="320" r:id="rId10"/>
    <p:sldId id="321" r:id="rId11"/>
    <p:sldId id="315" r:id="rId12"/>
    <p:sldId id="326" r:id="rId1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09C"/>
    <a:srgbClr val="9A0000"/>
    <a:srgbClr val="2F2B2C"/>
    <a:srgbClr val="385D66"/>
    <a:srgbClr val="DCD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432" autoAdjust="0"/>
  </p:normalViewPr>
  <p:slideViewPr>
    <p:cSldViewPr snapToGrid="0">
      <p:cViewPr>
        <p:scale>
          <a:sx n="119" d="100"/>
          <a:sy n="119" d="100"/>
        </p:scale>
        <p:origin x="-2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2134987376479"/>
          <c:y val="0.22221135540832895"/>
          <c:w val="0.74992595990140132"/>
          <c:h val="0.707608244507166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Стадия 5</c:v>
                </c:pt>
                <c:pt idx="1">
                  <c:v>Стадия 4 </c:v>
                </c:pt>
                <c:pt idx="2">
                  <c:v>Стадия 3</c:v>
                </c:pt>
                <c:pt idx="3">
                  <c:v>Стадия 2</c:v>
                </c:pt>
                <c:pt idx="4">
                  <c:v>Стадия 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76</c:v>
                </c:pt>
                <c:pt idx="3">
                  <c:v>39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A5-432A-83A6-8C6432947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1584"/>
        <c:axId val="88373120"/>
      </c:barChart>
      <c:catAx>
        <c:axId val="8837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373120"/>
        <c:crosses val="autoZero"/>
        <c:auto val="1"/>
        <c:lblAlgn val="ctr"/>
        <c:lblOffset val="100"/>
        <c:noMultiLvlLbl val="0"/>
      </c:catAx>
      <c:valAx>
        <c:axId val="8837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3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27F8-2E88-4B51-ACBE-7747BC5BD7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9BD78-E147-496C-A2AF-BED2D79FC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5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CA45-C2BA-4994-8CD3-306D99AC9B79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0766F-2E70-48FC-8150-AFBAFBD0F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0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766F-2E70-48FC-8150-AFBAFBD0F5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0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бы хотел обсудить с вами проблему находящуюся на стыке этих двух патологий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ХПН в различных стадиях по данным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метаанализов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встречается более чем у 14% общего населения планеты, в то время, как фибрилляция предсердий со своей несовершенной системой выявления – в 2% от общей популяции.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766F-2E70-48FC-8150-AFBAFBD0F5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состояния часто бывают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коморбидны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согласно данным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метаанализа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американского журнала кардиологии – от 4 до 27% больных ХПН страдают фибрилляцией предсердий и около 50% больных фибрилляцией предсердий – страдают ХПН, около 10% от которых – можно отнести к 5 стадии, требующей постоянной заместительной почечной терапии – гемодиализа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766F-2E70-48FC-8150-AFBAFBD0F5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0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существует группа исследований, говорящих о том, что пациенты с ФП имеют больший риск ухудшения скорости клубочковой фильтрации и развития протеинурии, а так же по данным КРИК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до 3 раз больший риск развития тотальной почечной недостаточности за время 5.9 летнего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766F-2E70-48FC-8150-AFBAFBD0F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1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766F-2E70-48FC-8150-AFBAFBD0F5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6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2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9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1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1422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2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9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5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8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9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695C-54A3-4C44-B6CD-574C937746B7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9FD5-5249-402D-8453-FFCFC249F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apeutic-j.ru/jour/inde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93490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99" y="562221"/>
            <a:ext cx="11442080" cy="106345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Georgia" panose="02040502050405020303" pitchFamily="18" charset="0"/>
              </a:rPr>
              <a:t>Нарушения сердечного ритма у пациентов с терминальной почечной недостаточностью, получающих программный гемодиализ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99806" y="58336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Ростов-на-Дону</a:t>
            </a:r>
          </a:p>
          <a:p>
            <a:pPr algn="ctr"/>
            <a:r>
              <a:rPr lang="ru-RU" dirty="0" smtClean="0"/>
              <a:t>20</a:t>
            </a:r>
            <a:r>
              <a:rPr lang="en-US" dirty="0" smtClean="0"/>
              <a:t>22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63686" y="2971303"/>
            <a:ext cx="4277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Научная специальность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3.1.18 Внутренние болезни </a:t>
            </a:r>
            <a:endParaRPr lang="ru-RU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Соискатель: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Лихачев-Мищенко Олег Валерьевич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Научный руководитель: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Проф., Д.м.н. </a:t>
            </a:r>
            <a:r>
              <a:rPr lang="ru-RU" dirty="0" err="1" smtClean="0">
                <a:latin typeface="Georgia" panose="02040502050405020303" pitchFamily="18" charset="0"/>
              </a:rPr>
              <a:t>Хаишева</a:t>
            </a:r>
            <a:r>
              <a:rPr lang="ru-RU" dirty="0" smtClean="0">
                <a:latin typeface="Georgia" panose="02040502050405020303" pitchFamily="18" charset="0"/>
              </a:rPr>
              <a:t> Лариса Анатольевна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3" t="24385" r="33141" b="19822"/>
          <a:stretch/>
        </p:blipFill>
        <p:spPr>
          <a:xfrm>
            <a:off x="960120" y="2117199"/>
            <a:ext cx="2953512" cy="3568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86" y="2453025"/>
            <a:ext cx="3274845" cy="28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етоды исследования"/>
          <p:cNvSpPr txBox="1"/>
          <p:nvPr/>
        </p:nvSpPr>
        <p:spPr>
          <a:xfrm>
            <a:off x="4326435" y="404813"/>
            <a:ext cx="355382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Практическая значимость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6945" y="921997"/>
            <a:ext cx="10972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Полученные данные позволяет осуществлять наиболее значимую многокомпонентную профилактику сердечно-сосудистых событий у пациентов, находящихся на программном гемодиализе : </a:t>
            </a:r>
          </a:p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Позволят разработать алгоритмы ведения пациентов  для врачей диализных центров, с  целью выявления пациентов с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индрадиализными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постдиализными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нарушениями ритма.</a:t>
            </a:r>
          </a:p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Позволят применить полученные знания  эхокардиографии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холтеровского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мониторирования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 для врачей  терапевтов, кардиологов,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аритмологов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-  с целью правильного и своевременного выявления и лечения данных нарушений ритма,  основываясь на механизмах ведущих к их возникновению.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829" y="5939160"/>
            <a:ext cx="1750171" cy="9188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47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5939160"/>
            <a:ext cx="1750171" cy="918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27426" y="3954688"/>
            <a:ext cx="807290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altLang="it-IT" sz="1200" dirty="0">
                <a:latin typeface="Georgia" panose="02040502050405020303" pitchFamily="18" charset="0"/>
              </a:rPr>
              <a:t>Right atrium and atrial fibrillation in hemodialysis patients</a:t>
            </a:r>
            <a:r>
              <a:rPr lang="ru-RU" altLang="it-IT" sz="1200" dirty="0">
                <a:latin typeface="Georgia" panose="02040502050405020303" pitchFamily="18" charset="0"/>
              </a:rPr>
              <a:t>. </a:t>
            </a:r>
            <a:endParaRPr lang="en-US" altLang="it-IT" sz="1200" dirty="0" smtClean="0">
              <a:latin typeface="Georgia" panose="02040502050405020303" pitchFamily="18" charset="0"/>
            </a:endParaRPr>
          </a:p>
          <a:p>
            <a:r>
              <a:rPr lang="ru-RU" altLang="it-IT" sz="1200" dirty="0" smtClean="0">
                <a:latin typeface="Georgia" panose="02040502050405020303" pitchFamily="18" charset="0"/>
              </a:rPr>
              <a:t>Сборник </a:t>
            </a:r>
            <a:r>
              <a:rPr lang="ru-RU" altLang="it-IT" sz="1200" dirty="0">
                <a:latin typeface="Georgia" panose="02040502050405020303" pitchFamily="18" charset="0"/>
              </a:rPr>
              <a:t>работ международной конференции </a:t>
            </a:r>
            <a:r>
              <a:rPr lang="en-US" altLang="it-IT" sz="1200" dirty="0">
                <a:latin typeface="Georgia" panose="02040502050405020303" pitchFamily="18" charset="0"/>
              </a:rPr>
              <a:t>“Venice Arrhythmias 2022”</a:t>
            </a:r>
            <a:r>
              <a:rPr lang="ru-RU" altLang="it-IT" sz="1200" dirty="0">
                <a:latin typeface="Georgia" panose="02040502050405020303" pitchFamily="18" charset="0"/>
              </a:rPr>
              <a:t>, </a:t>
            </a:r>
            <a:r>
              <a:rPr lang="ru-RU" altLang="it-IT" sz="1200" dirty="0" smtClean="0">
                <a:latin typeface="Georgia" panose="02040502050405020303" pitchFamily="18" charset="0"/>
              </a:rPr>
              <a:t>Италия</a:t>
            </a:r>
            <a:endParaRPr lang="en-US" altLang="it-IT" sz="1200" dirty="0" smtClean="0">
              <a:latin typeface="Georgia" panose="02040502050405020303" pitchFamily="18" charset="0"/>
            </a:endParaRPr>
          </a:p>
          <a:p>
            <a:endParaRPr lang="it-IT" altLang="it-IT" sz="1200" dirty="0">
              <a:latin typeface="Georgia" panose="02040502050405020303" pitchFamily="18" charset="0"/>
            </a:endParaRPr>
          </a:p>
          <a:p>
            <a:r>
              <a:rPr lang="ru-RU" sz="1200" dirty="0" smtClean="0">
                <a:latin typeface="Georgia" panose="02040502050405020303" pitchFamily="18" charset="0"/>
              </a:rPr>
              <a:t>2. </a:t>
            </a:r>
            <a:r>
              <a:rPr lang="en-US" sz="1200" dirty="0" smtClean="0">
                <a:latin typeface="Georgia" panose="02040502050405020303" pitchFamily="18" charset="0"/>
              </a:rPr>
              <a:t>FGF-23 </a:t>
            </a:r>
            <a:r>
              <a:rPr lang="en-US" sz="1200" dirty="0">
                <a:latin typeface="Georgia" panose="02040502050405020303" pitchFamily="18" charset="0"/>
              </a:rPr>
              <a:t>correlation with atrial fibrillation in dialysis patients.</a:t>
            </a:r>
          </a:p>
          <a:p>
            <a:r>
              <a:rPr lang="ru-RU" sz="1200" dirty="0" smtClean="0">
                <a:latin typeface="Georgia" panose="02040502050405020303" pitchFamily="18" charset="0"/>
              </a:rPr>
              <a:t>Сборник </a:t>
            </a:r>
            <a:r>
              <a:rPr lang="ru-RU" sz="1200" dirty="0">
                <a:latin typeface="Georgia" panose="02040502050405020303" pitchFamily="18" charset="0"/>
              </a:rPr>
              <a:t>работ международной конференции кардиологов </a:t>
            </a:r>
            <a:r>
              <a:rPr lang="en-US" sz="1200" dirty="0">
                <a:latin typeface="Georgia" panose="02040502050405020303" pitchFamily="18" charset="0"/>
              </a:rPr>
              <a:t>ESC 2019 Digital </a:t>
            </a:r>
            <a:r>
              <a:rPr lang="en-US" sz="1200" dirty="0" err="1">
                <a:latin typeface="Georgia" panose="02040502050405020303" pitchFamily="18" charset="0"/>
              </a:rPr>
              <a:t>Expirience</a:t>
            </a:r>
            <a:r>
              <a:rPr lang="en-US" sz="1200" dirty="0" smtClean="0">
                <a:latin typeface="Georgia" panose="02040502050405020303" pitchFamily="18" charset="0"/>
              </a:rPr>
              <a:t>.</a:t>
            </a:r>
          </a:p>
          <a:p>
            <a:endParaRPr lang="ru-RU" sz="1200" dirty="0">
              <a:latin typeface="Georgia" panose="02040502050405020303" pitchFamily="18" charset="0"/>
            </a:endParaRPr>
          </a:p>
          <a:p>
            <a:r>
              <a:rPr lang="ru-RU" sz="1200" dirty="0" smtClean="0">
                <a:latin typeface="Georgia" panose="02040502050405020303" pitchFamily="18" charset="0"/>
              </a:rPr>
              <a:t>3. </a:t>
            </a:r>
            <a:r>
              <a:rPr lang="ru-RU" sz="1200" dirty="0" err="1" smtClean="0">
                <a:latin typeface="Georgia" panose="02040502050405020303" pitchFamily="18" charset="0"/>
              </a:rPr>
              <a:t>Наджелудочковые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нарушения ритма сердца у пациентов на хроническом гемодиализе. </a:t>
            </a:r>
          </a:p>
          <a:p>
            <a:r>
              <a:rPr lang="ru-RU" sz="1200" dirty="0" smtClean="0">
                <a:latin typeface="Georgia" panose="02040502050405020303" pitchFamily="18" charset="0"/>
              </a:rPr>
              <a:t>В </a:t>
            </a:r>
            <a:r>
              <a:rPr lang="ru-RU" sz="1200" dirty="0">
                <a:latin typeface="Georgia" panose="02040502050405020303" pitchFamily="18" charset="0"/>
              </a:rPr>
              <a:t>сборнике международной конференции </a:t>
            </a:r>
            <a:r>
              <a:rPr lang="en-US" sz="1200" dirty="0" err="1">
                <a:latin typeface="Georgia" panose="02040502050405020303" pitchFamily="18" charset="0"/>
              </a:rPr>
              <a:t>CardioStim</a:t>
            </a:r>
            <a:r>
              <a:rPr lang="ru-RU" sz="1200" dirty="0">
                <a:latin typeface="Georgia" panose="02040502050405020303" pitchFamily="18" charset="0"/>
              </a:rPr>
              <a:t> 2019 </a:t>
            </a:r>
            <a:r>
              <a:rPr lang="ru-RU" sz="1200" dirty="0" smtClean="0">
                <a:latin typeface="Georgia" panose="02040502050405020303" pitchFamily="18" charset="0"/>
              </a:rPr>
              <a:t>.</a:t>
            </a:r>
            <a:endParaRPr lang="en-US" sz="1200" dirty="0" smtClean="0">
              <a:latin typeface="Georgia" panose="02040502050405020303" pitchFamily="18" charset="0"/>
            </a:endParaRPr>
          </a:p>
          <a:p>
            <a:endParaRPr lang="ru-RU" sz="1200" dirty="0">
              <a:latin typeface="Georgia" panose="02040502050405020303" pitchFamily="18" charset="0"/>
            </a:endParaRPr>
          </a:p>
          <a:p>
            <a:r>
              <a:rPr lang="ru-RU" sz="1200" dirty="0" smtClean="0">
                <a:latin typeface="Georgia" panose="02040502050405020303" pitchFamily="18" charset="0"/>
              </a:rPr>
              <a:t>4. ЧАСТОТА </a:t>
            </a:r>
            <a:r>
              <a:rPr lang="ru-RU" sz="1200" dirty="0">
                <a:latin typeface="Georgia" panose="02040502050405020303" pitchFamily="18" charset="0"/>
              </a:rPr>
              <a:t>И ПРЕДИКТОРЫ НАДЖЕЛУДОЧКОВЫХ НАРУШЕНИЙ РИТМА У ПАЦИЕНТОВ ПРИ ХРОНИЧЕСКОМ ГЕМОДИАЛИЗЕ </a:t>
            </a:r>
            <a:endParaRPr lang="en-US" sz="1200" dirty="0">
              <a:latin typeface="Georgia" panose="02040502050405020303" pitchFamily="18" charset="0"/>
            </a:endParaRPr>
          </a:p>
          <a:p>
            <a:r>
              <a:rPr lang="ru-RU" sz="1200" dirty="0" smtClean="0">
                <a:latin typeface="Georgia" panose="02040502050405020303" pitchFamily="18" charset="0"/>
              </a:rPr>
              <a:t>В </a:t>
            </a:r>
            <a:r>
              <a:rPr lang="ru-RU" sz="1200" dirty="0">
                <a:latin typeface="Georgia" panose="02040502050405020303" pitchFamily="18" charset="0"/>
              </a:rPr>
              <a:t>сборнике: I съезд Евразийской </a:t>
            </a:r>
            <a:r>
              <a:rPr lang="ru-RU" sz="1200" dirty="0" err="1">
                <a:latin typeface="Georgia" panose="02040502050405020303" pitchFamily="18" charset="0"/>
              </a:rPr>
              <a:t>аритмологической</a:t>
            </a:r>
            <a:r>
              <a:rPr lang="ru-RU" sz="1200" dirty="0">
                <a:latin typeface="Georgia" panose="02040502050405020303" pitchFamily="18" charset="0"/>
              </a:rPr>
              <a:t> ассоциации. 2018. С. 45-46. </a:t>
            </a:r>
          </a:p>
          <a:p>
            <a:pPr marL="228600" indent="-228600">
              <a:buAutoNum type="arabicPeriod"/>
            </a:pP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7226" y="1071127"/>
            <a:ext cx="64856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100" dirty="0">
                <a:latin typeface="Georgia" panose="02040502050405020303" pitchFamily="18" charset="0"/>
              </a:rPr>
              <a:t>Распространенность нарушений ритма сердца среди пациентов, проходящих процедуру </a:t>
            </a:r>
            <a:br>
              <a:rPr lang="ru-RU" sz="1100" dirty="0">
                <a:latin typeface="Georgia" panose="02040502050405020303" pitchFamily="18" charset="0"/>
              </a:rPr>
            </a:br>
            <a:r>
              <a:rPr lang="ru-RU" sz="1100" dirty="0">
                <a:latin typeface="Georgia" panose="02040502050405020303" pitchFamily="18" charset="0"/>
              </a:rPr>
              <a:t>хронического гемодиализа Российский кардиологический журнал 2022;27(S4):</a:t>
            </a:r>
            <a:r>
              <a:rPr lang="ru-RU" sz="1100" dirty="0" smtClean="0">
                <a:latin typeface="Georgia" panose="02040502050405020303" pitchFamily="18" charset="0"/>
              </a:rPr>
              <a:t>4812</a:t>
            </a:r>
          </a:p>
          <a:p>
            <a:pPr marL="342900" indent="-342900">
              <a:buAutoNum type="arabicPeriod"/>
            </a:pPr>
            <a:endParaRPr lang="ru-RU" sz="1100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100" dirty="0">
                <a:latin typeface="Georgia" panose="02040502050405020303" pitchFamily="18" charset="0"/>
              </a:rPr>
              <a:t>Оценка влияния бессимптомных </a:t>
            </a:r>
            <a:r>
              <a:rPr lang="ru-RU" sz="1100" dirty="0" err="1">
                <a:latin typeface="Georgia" panose="02040502050405020303" pitchFamily="18" charset="0"/>
              </a:rPr>
              <a:t>наджелудочковых</a:t>
            </a:r>
            <a:r>
              <a:rPr lang="ru-RU" sz="1100" dirty="0">
                <a:latin typeface="Georgia" panose="02040502050405020303" pitchFamily="18" charset="0"/>
              </a:rPr>
              <a:t> аритмий на частоту возникновения серьезных нежелательных последствий у пациентов, находящихся на хроническом </a:t>
            </a:r>
            <a:r>
              <a:rPr lang="ru-RU" sz="1100" dirty="0" smtClean="0">
                <a:latin typeface="Georgia" panose="02040502050405020303" pitchFamily="18" charset="0"/>
              </a:rPr>
              <a:t>гемодиализе. Южно-Российский </a:t>
            </a:r>
            <a:r>
              <a:rPr lang="ru-RU" sz="1100" dirty="0">
                <a:latin typeface="Georgia" panose="02040502050405020303" pitchFamily="18" charset="0"/>
              </a:rPr>
              <a:t>журнал терапевтической практики Том 3, № 2 (2022</a:t>
            </a:r>
            <a:r>
              <a:rPr lang="ru-RU" sz="1100" dirty="0" smtClean="0">
                <a:latin typeface="Georgia" panose="02040502050405020303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endParaRPr lang="ru-RU" sz="1100" dirty="0">
              <a:latin typeface="Georgia" panose="02040502050405020303" pitchFamily="18" charset="0"/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100" dirty="0" smtClean="0">
                <a:latin typeface="Georgia" panose="02040502050405020303" pitchFamily="18" charset="0"/>
              </a:rPr>
              <a:t>БЕССИМПТОМНЫЕ </a:t>
            </a:r>
            <a:r>
              <a:rPr lang="ru-RU" sz="1100" dirty="0">
                <a:latin typeface="Georgia" panose="02040502050405020303" pitchFamily="18" charset="0"/>
              </a:rPr>
              <a:t>НАДЖЕЛУДОЧКОВЫЕ АРИТМИИ У ПАЦИЕНТОВ, ПРОХОДЯЩИХ ПРОЦЕДУРУ ДИАЛИЗА</a:t>
            </a:r>
            <a:br>
              <a:rPr lang="ru-RU" sz="1100" dirty="0">
                <a:latin typeface="Georgia" panose="02040502050405020303" pitchFamily="18" charset="0"/>
              </a:rPr>
            </a:br>
            <a:r>
              <a:rPr lang="ru-RU" sz="1100" dirty="0">
                <a:latin typeface="Georgia" panose="02040502050405020303" pitchFamily="18" charset="0"/>
              </a:rPr>
              <a:t>Рациональная фармакотерапия в кардиологии. 2021. Т. 17. № 1. С. 23-28. </a:t>
            </a:r>
            <a:endParaRPr lang="ru-RU" sz="1100" dirty="0" smtClean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100" dirty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100" dirty="0" smtClean="0">
                <a:latin typeface="Georgia" panose="02040502050405020303" pitchFamily="18" charset="0"/>
              </a:rPr>
              <a:t>ВЛИЯНИЕ </a:t>
            </a:r>
            <a:r>
              <a:rPr lang="ru-RU" sz="1100" dirty="0">
                <a:latin typeface="Georgia" panose="02040502050405020303" pitchFamily="18" charset="0"/>
              </a:rPr>
              <a:t>ПРОЦЕДУРЫ ГЕМОДИАЛИЗА НА ЭХОКАРДИОГРАФИЧЕСКИЕ ПАРАМЕТРЫ И НАДЖЕЛУДОЧКОВЫЕ НАРУШЕНИЯ РИТМА СЕРДЦА</a:t>
            </a:r>
            <a:br>
              <a:rPr lang="ru-RU" sz="1100" dirty="0">
                <a:latin typeface="Georgia" panose="02040502050405020303" pitchFamily="18" charset="0"/>
              </a:rPr>
            </a:br>
            <a:r>
              <a:rPr lang="en-US" sz="1100" dirty="0">
                <a:latin typeface="Georgia" panose="02040502050405020303" pitchFamily="18" charset="0"/>
              </a:rPr>
              <a:t>Cardio</a:t>
            </a:r>
            <a:r>
              <a:rPr lang="ru-RU" sz="1100" dirty="0" err="1">
                <a:latin typeface="Georgia" panose="02040502050405020303" pitchFamily="18" charset="0"/>
              </a:rPr>
              <a:t>Соматика</a:t>
            </a:r>
            <a:r>
              <a:rPr lang="ru-RU" sz="1100" dirty="0">
                <a:latin typeface="Georgia" panose="02040502050405020303" pitchFamily="18" charset="0"/>
              </a:rPr>
              <a:t>. 2020. Т. 11. № 3. С. 29-34.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2817" y="3558995"/>
            <a:ext cx="4937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Доклады на конференциях на тему исследования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4520" y="313151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Публикации на тему исследования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50" y="784280"/>
            <a:ext cx="4839129" cy="2575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89" b="30449"/>
          <a:stretch/>
        </p:blipFill>
        <p:spPr>
          <a:xfrm>
            <a:off x="9300335" y="3749538"/>
            <a:ext cx="2463038" cy="29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057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42180"/>
          </a:xfrm>
        </p:spPr>
        <p:txBody>
          <a:bodyPr>
            <a:normAutofit/>
          </a:bodyPr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Спасибо </a:t>
            </a:r>
            <a:r>
              <a:rPr lang="ru-RU" sz="2400" b="1" dirty="0">
                <a:latin typeface="Georgia" pitchFamily="18" charset="0"/>
              </a:rPr>
              <a:t>за внимание! </a:t>
            </a: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52" y="166018"/>
            <a:ext cx="11442080" cy="1063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Актуальность исследования</a:t>
            </a: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Фибрилляция </a:t>
            </a:r>
            <a:r>
              <a:rPr lang="ru-RU" sz="2800" dirty="0" smtClean="0">
                <a:latin typeface="Georgia" panose="02040502050405020303" pitchFamily="18" charset="0"/>
              </a:rPr>
              <a:t>предсердий и хроническая почечная недостаточность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918" y="5027609"/>
            <a:ext cx="4183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Ji-Cheng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Lv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al. Prevalence and Disease Burden of Chronic Kidney Disease – A Systematic Review and Meta-Analysis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hlinkClick r:id="rId3"/>
              </a:rPr>
              <a:t>PLoS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hlinkClick r:id="rId3"/>
              </a:rPr>
              <a:t> One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2019; 11(7): e0158765.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An external file that holds a picture, illustration, etc.&#10;Object name is jgc-14-03-195-g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2"/>
          <a:stretch/>
        </p:blipFill>
        <p:spPr bwMode="auto">
          <a:xfrm>
            <a:off x="5279609" y="2377914"/>
            <a:ext cx="6308623" cy="34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11317458"/>
              </p:ext>
            </p:extLst>
          </p:nvPr>
        </p:nvGraphicFramePr>
        <p:xfrm>
          <a:off x="827485" y="1732085"/>
          <a:ext cx="3401646" cy="311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77510" y="237791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3.5%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3871" y="278643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3.9%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9676" y="3280031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7.6%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77963" y="367843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0.4%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86910" y="419430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0.1%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0737" y="5898741"/>
            <a:ext cx="3257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Ko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D. et. Al. Nat Rev Cana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2019:13:321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725" y="1692881"/>
            <a:ext cx="4923692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Предполагаемая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глобальная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распространённость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ХПН по стадиям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5920" y="1542642"/>
            <a:ext cx="6096000" cy="378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Предполагаемая распространённость ФП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92232" y="18697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≥2%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мирового населения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врон 2"/>
          <p:cNvSpPr/>
          <p:nvPr/>
        </p:nvSpPr>
        <p:spPr>
          <a:xfrm>
            <a:off x="992560" y="1713190"/>
            <a:ext cx="1705709" cy="703385"/>
          </a:xfrm>
          <a:prstGeom prst="chevron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Стадия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СКФ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&gt;90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2554090" y="1713186"/>
            <a:ext cx="1705709" cy="703385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50" dirty="0" smtClean="0">
                <a:solidFill>
                  <a:schemeClr val="tx1"/>
                </a:solidFill>
              </a:rPr>
              <a:t>2</a:t>
            </a:r>
            <a:r>
              <a:rPr lang="en-US" sz="1600" spc="-150" dirty="0" smtClean="0">
                <a:solidFill>
                  <a:schemeClr val="tx1"/>
                </a:solidFill>
              </a:rPr>
              <a:t> </a:t>
            </a:r>
            <a:r>
              <a:rPr lang="ru-RU" sz="1600" spc="-150" dirty="0" smtClean="0">
                <a:solidFill>
                  <a:schemeClr val="tx1"/>
                </a:solidFill>
              </a:rPr>
              <a:t>Стадия</a:t>
            </a:r>
          </a:p>
          <a:p>
            <a:pPr algn="ctr"/>
            <a:r>
              <a:rPr lang="ru-RU" sz="1600" spc="-150" dirty="0" smtClean="0">
                <a:solidFill>
                  <a:schemeClr val="tx1"/>
                </a:solidFill>
              </a:rPr>
              <a:t>СКФ</a:t>
            </a:r>
            <a:r>
              <a:rPr lang="en-US" sz="1600" spc="-150" dirty="0" smtClean="0">
                <a:solidFill>
                  <a:schemeClr val="tx1"/>
                </a:solidFill>
              </a:rPr>
              <a:t> </a:t>
            </a:r>
            <a:r>
              <a:rPr lang="ru-RU" sz="1600" spc="-150" dirty="0" smtClean="0">
                <a:solidFill>
                  <a:schemeClr val="tx1"/>
                </a:solidFill>
              </a:rPr>
              <a:t>60-89</a:t>
            </a:r>
            <a:endParaRPr lang="ru-RU" sz="1600" spc="-150" dirty="0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4122621" y="1713189"/>
            <a:ext cx="1705709" cy="703385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50" dirty="0" smtClean="0">
                <a:solidFill>
                  <a:schemeClr val="tx1"/>
                </a:solidFill>
              </a:rPr>
              <a:t>3А</a:t>
            </a:r>
            <a:r>
              <a:rPr lang="en-US" sz="1600" spc="-150" dirty="0" smtClean="0">
                <a:solidFill>
                  <a:schemeClr val="tx1"/>
                </a:solidFill>
              </a:rPr>
              <a:t> </a:t>
            </a:r>
            <a:r>
              <a:rPr lang="ru-RU" sz="1600" spc="-150" dirty="0" smtClean="0">
                <a:solidFill>
                  <a:schemeClr val="tx1"/>
                </a:solidFill>
              </a:rPr>
              <a:t>Стадия</a:t>
            </a:r>
          </a:p>
          <a:p>
            <a:pPr algn="ctr"/>
            <a:r>
              <a:rPr lang="ru-RU" sz="1600" spc="-150" dirty="0" smtClean="0">
                <a:solidFill>
                  <a:schemeClr val="tx1"/>
                </a:solidFill>
              </a:rPr>
              <a:t>СКФ</a:t>
            </a:r>
            <a:r>
              <a:rPr lang="en-US" sz="1600" spc="-150" dirty="0" smtClean="0">
                <a:solidFill>
                  <a:schemeClr val="tx1"/>
                </a:solidFill>
              </a:rPr>
              <a:t> </a:t>
            </a:r>
            <a:r>
              <a:rPr lang="ru-RU" sz="1600" spc="-150" dirty="0" smtClean="0">
                <a:solidFill>
                  <a:schemeClr val="tx1"/>
                </a:solidFill>
              </a:rPr>
              <a:t>45-59</a:t>
            </a:r>
            <a:endParaRPr lang="ru-RU" sz="1600" spc="-150" dirty="0">
              <a:solidFill>
                <a:schemeClr val="tx1"/>
              </a:solidFill>
            </a:endParaRPr>
          </a:p>
        </p:txBody>
      </p:sp>
      <p:sp>
        <p:nvSpPr>
          <p:cNvPr id="9" name="Шеврон 8"/>
          <p:cNvSpPr/>
          <p:nvPr/>
        </p:nvSpPr>
        <p:spPr>
          <a:xfrm>
            <a:off x="5668927" y="1713186"/>
            <a:ext cx="1705709" cy="703385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50" dirty="0" smtClean="0">
                <a:solidFill>
                  <a:schemeClr val="bg1"/>
                </a:solidFill>
              </a:rPr>
              <a:t>3Б</a:t>
            </a:r>
            <a:r>
              <a:rPr lang="en-US" sz="1600" spc="-150" dirty="0" smtClean="0">
                <a:solidFill>
                  <a:schemeClr val="bg1"/>
                </a:solidFill>
              </a:rPr>
              <a:t> </a:t>
            </a:r>
            <a:r>
              <a:rPr lang="ru-RU" sz="1600" spc="-150" dirty="0" smtClean="0">
                <a:solidFill>
                  <a:schemeClr val="bg1"/>
                </a:solidFill>
              </a:rPr>
              <a:t>Стадия</a:t>
            </a:r>
          </a:p>
          <a:p>
            <a:pPr algn="ctr"/>
            <a:r>
              <a:rPr lang="ru-RU" sz="1600" spc="-150" dirty="0" smtClean="0">
                <a:solidFill>
                  <a:schemeClr val="bg1"/>
                </a:solidFill>
              </a:rPr>
              <a:t>СКФ</a:t>
            </a:r>
            <a:r>
              <a:rPr lang="en-US" sz="1600" spc="-150" dirty="0">
                <a:solidFill>
                  <a:schemeClr val="bg1"/>
                </a:solidFill>
              </a:rPr>
              <a:t> </a:t>
            </a:r>
            <a:r>
              <a:rPr lang="ru-RU" sz="1600" spc="-150" dirty="0" smtClean="0">
                <a:solidFill>
                  <a:schemeClr val="bg1"/>
                </a:solidFill>
              </a:rPr>
              <a:t>30-44</a:t>
            </a:r>
            <a:endParaRPr lang="ru-RU" sz="1600" spc="-150" dirty="0">
              <a:solidFill>
                <a:schemeClr val="bg1"/>
              </a:solidFill>
            </a:endParaRPr>
          </a:p>
        </p:txBody>
      </p:sp>
      <p:sp>
        <p:nvSpPr>
          <p:cNvPr id="10" name="Шеврон 9"/>
          <p:cNvSpPr/>
          <p:nvPr/>
        </p:nvSpPr>
        <p:spPr>
          <a:xfrm>
            <a:off x="7222234" y="1713187"/>
            <a:ext cx="1705709" cy="703385"/>
          </a:xfrm>
          <a:prstGeom prst="chevron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50" dirty="0" smtClean="0">
                <a:solidFill>
                  <a:schemeClr val="bg1"/>
                </a:solidFill>
              </a:rPr>
              <a:t>4</a:t>
            </a:r>
            <a:r>
              <a:rPr lang="en-US" sz="1600" spc="-150" dirty="0" smtClean="0">
                <a:solidFill>
                  <a:schemeClr val="bg1"/>
                </a:solidFill>
              </a:rPr>
              <a:t> </a:t>
            </a:r>
            <a:r>
              <a:rPr lang="ru-RU" sz="1600" spc="-150" dirty="0" smtClean="0">
                <a:solidFill>
                  <a:schemeClr val="bg1"/>
                </a:solidFill>
              </a:rPr>
              <a:t>Стадия</a:t>
            </a:r>
          </a:p>
          <a:p>
            <a:pPr algn="ctr"/>
            <a:r>
              <a:rPr lang="ru-RU" sz="1600" spc="-150" dirty="0" smtClean="0">
                <a:solidFill>
                  <a:schemeClr val="bg1"/>
                </a:solidFill>
              </a:rPr>
              <a:t>СКФ</a:t>
            </a:r>
            <a:r>
              <a:rPr lang="en-US" sz="1600" spc="-150" dirty="0" smtClean="0">
                <a:solidFill>
                  <a:schemeClr val="bg1"/>
                </a:solidFill>
              </a:rPr>
              <a:t> </a:t>
            </a:r>
            <a:r>
              <a:rPr lang="ru-RU" sz="1600" spc="-150" dirty="0" smtClean="0">
                <a:solidFill>
                  <a:schemeClr val="bg1"/>
                </a:solidFill>
              </a:rPr>
              <a:t>15-</a:t>
            </a:r>
            <a:r>
              <a:rPr lang="en-US" sz="1600" spc="-150" dirty="0" smtClean="0">
                <a:solidFill>
                  <a:schemeClr val="bg1"/>
                </a:solidFill>
              </a:rPr>
              <a:t>2</a:t>
            </a:r>
            <a:r>
              <a:rPr lang="ru-RU" sz="1600" spc="-150" dirty="0" smtClean="0">
                <a:solidFill>
                  <a:schemeClr val="bg1"/>
                </a:solidFill>
              </a:rPr>
              <a:t>9</a:t>
            </a:r>
            <a:endParaRPr lang="ru-RU" sz="1600" spc="-150" dirty="0">
              <a:solidFill>
                <a:schemeClr val="bg1"/>
              </a:solidFill>
            </a:endParaRPr>
          </a:p>
        </p:txBody>
      </p:sp>
      <p:sp>
        <p:nvSpPr>
          <p:cNvPr id="11" name="Шеврон 10"/>
          <p:cNvSpPr/>
          <p:nvPr/>
        </p:nvSpPr>
        <p:spPr>
          <a:xfrm>
            <a:off x="8783764" y="1713186"/>
            <a:ext cx="1705709" cy="703386"/>
          </a:xfrm>
          <a:prstGeom prst="chevro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-150" dirty="0" smtClean="0">
                <a:solidFill>
                  <a:schemeClr val="bg1"/>
                </a:solidFill>
              </a:rPr>
              <a:t>5 </a:t>
            </a:r>
            <a:r>
              <a:rPr lang="ru-RU" sz="1600" spc="-150" dirty="0" smtClean="0">
                <a:solidFill>
                  <a:schemeClr val="bg1"/>
                </a:solidFill>
              </a:rPr>
              <a:t>Стадия</a:t>
            </a:r>
          </a:p>
          <a:p>
            <a:pPr algn="ctr"/>
            <a:r>
              <a:rPr lang="ru-RU" sz="1600" spc="-150" dirty="0" smtClean="0">
                <a:solidFill>
                  <a:schemeClr val="bg1"/>
                </a:solidFill>
              </a:rPr>
              <a:t>СКФ</a:t>
            </a:r>
            <a:r>
              <a:rPr lang="en-US" sz="1600" spc="-150" dirty="0">
                <a:solidFill>
                  <a:schemeClr val="bg1"/>
                </a:solidFill>
              </a:rPr>
              <a:t> </a:t>
            </a:r>
            <a:r>
              <a:rPr lang="en-US" sz="1600" spc="-150" dirty="0" smtClean="0">
                <a:solidFill>
                  <a:schemeClr val="bg1"/>
                </a:solidFill>
              </a:rPr>
              <a:t>&lt;15</a:t>
            </a:r>
            <a:endParaRPr lang="ru-RU" sz="1600" spc="-15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05039" y="3077389"/>
            <a:ext cx="3015762" cy="26816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70293" y="3686909"/>
            <a:ext cx="1099037" cy="1081454"/>
          </a:xfrm>
          <a:prstGeom prst="ellipse">
            <a:avLst/>
          </a:prstGeom>
          <a:gradFill flip="none" rotWithShape="1">
            <a:gsLst>
              <a:gs pos="0">
                <a:srgbClr val="DCD324">
                  <a:shade val="30000"/>
                  <a:satMod val="115000"/>
                </a:srgbClr>
              </a:gs>
              <a:gs pos="50000">
                <a:srgbClr val="DCD324">
                  <a:shade val="67500"/>
                  <a:satMod val="115000"/>
                </a:srgbClr>
              </a:gs>
              <a:gs pos="100000">
                <a:srgbClr val="DCD324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6111" y="3904470"/>
            <a:ext cx="776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ФП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4-27%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3463" y="4227635"/>
            <a:ext cx="1649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ХПН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77631" y="3077389"/>
            <a:ext cx="3015762" cy="268165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10049" y="3291165"/>
            <a:ext cx="1988202" cy="1867795"/>
          </a:xfrm>
          <a:prstGeom prst="ellipse">
            <a:avLst/>
          </a:prstGeom>
          <a:gradFill flip="none" rotWithShape="1">
            <a:gsLst>
              <a:gs pos="0">
                <a:srgbClr val="DCD324">
                  <a:shade val="30000"/>
                  <a:satMod val="115000"/>
                </a:srgbClr>
              </a:gs>
              <a:gs pos="50000">
                <a:srgbClr val="DCD324">
                  <a:shade val="67500"/>
                  <a:satMod val="115000"/>
                </a:srgbClr>
              </a:gs>
              <a:gs pos="100000">
                <a:srgbClr val="DCD324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15322" y="3519195"/>
            <a:ext cx="131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ХПН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≈  50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%</a:t>
            </a:r>
            <a:endParaRPr lang="ru-RU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07007" y="4699665"/>
            <a:ext cx="1381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ФП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454029" y="4052926"/>
            <a:ext cx="693373" cy="654065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95796" y="4125155"/>
            <a:ext cx="8098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pc="-150" dirty="0">
                <a:solidFill>
                  <a:schemeClr val="bg1"/>
                </a:solidFill>
              </a:rPr>
              <a:t>5 </a:t>
            </a:r>
            <a:r>
              <a:rPr lang="ru-RU" sz="1600" spc="-150" dirty="0" smtClean="0">
                <a:solidFill>
                  <a:schemeClr val="bg1"/>
                </a:solidFill>
              </a:rPr>
              <a:t>Стадия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≈</a:t>
            </a:r>
            <a:r>
              <a:rPr lang="ru-RU" sz="1600" b="1" dirty="0" smtClean="0">
                <a:solidFill>
                  <a:schemeClr val="bg1"/>
                </a:solidFill>
              </a:rPr>
              <a:t>10%</a:t>
            </a:r>
            <a:endParaRPr lang="ru-RU" sz="1600" spc="-150" dirty="0" smtClean="0">
              <a:solidFill>
                <a:schemeClr val="bg1"/>
              </a:solidFill>
            </a:endParaRPr>
          </a:p>
          <a:p>
            <a:pPr algn="ctr"/>
            <a:endParaRPr lang="ru-RU" spc="-15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3744" y="5862052"/>
            <a:ext cx="306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Marinigh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R, Lane DA, Lip GYH, 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JACC 2011:57:1339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90450" y="326742"/>
            <a:ext cx="9628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Фибрилляция предсердий и хроническая почечная недостаточность часто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коморбидны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04656" y="5831271"/>
            <a:ext cx="3910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Jonsson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KM., et al. The AURICULA study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Thrombosis Research 2011:128:34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326940"/>
            <a:ext cx="96139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ФП увеличивает риск прогрессии ХПН до терминальной стадии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3978"/>
              </p:ext>
            </p:extLst>
          </p:nvPr>
        </p:nvGraphicFramePr>
        <p:xfrm>
          <a:off x="508000" y="2356012"/>
          <a:ext cx="5645150" cy="3122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344">
                  <a:extLst>
                    <a:ext uri="{9D8B030D-6E8A-4147-A177-3AD203B41FA5}">
                      <a16:colId xmlns="" xmlns:a16="http://schemas.microsoft.com/office/drawing/2014/main" val="3443447960"/>
                    </a:ext>
                  </a:extLst>
                </a:gridCol>
                <a:gridCol w="4457806">
                  <a:extLst>
                    <a:ext uri="{9D8B030D-6E8A-4147-A177-3AD203B41FA5}">
                      <a16:colId xmlns="" xmlns:a16="http://schemas.microsoft.com/office/drawing/2014/main" val="2776003507"/>
                    </a:ext>
                  </a:extLst>
                </a:gridCol>
              </a:tblGrid>
              <a:tr h="4631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Исследование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Главные</a:t>
                      </a:r>
                      <a:r>
                        <a:rPr lang="ru-RU" sz="1200" baseline="0" dirty="0" smtClean="0"/>
                        <a:t> находки у пациентов с фибрилляцией предсердий, без ХПН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4328256"/>
                  </a:ext>
                </a:extLst>
              </a:tr>
              <a:tr h="7729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</a:t>
                      </a:r>
                      <a:r>
                        <a:rPr lang="en-US" sz="1200" dirty="0" err="1" smtClean="0"/>
                        <a:t>Niagata</a:t>
                      </a:r>
                      <a:r>
                        <a:rPr lang="en-US" sz="1200" dirty="0" smtClean="0"/>
                        <a:t> preventive medicine Study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80% больший риск ухудшения СКФ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/>
                        <a:t>116% больший риск развития протеинурии</a:t>
                      </a:r>
                      <a:r>
                        <a:rPr lang="ru-RU" sz="1200" baseline="0" dirty="0" smtClean="0"/>
                        <a:t> за время наблюдения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1223846"/>
                  </a:ext>
                </a:extLst>
              </a:tr>
              <a:tr h="12572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Bansal,</a:t>
                      </a:r>
                      <a:r>
                        <a:rPr lang="en-US" sz="1200" baseline="0" dirty="0" smtClean="0"/>
                        <a:t> et al.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r>
                        <a:rPr lang="en-US" sz="1200" dirty="0" smtClean="0"/>
                        <a:t>HR 1.67 (1.46-1.91</a:t>
                      </a:r>
                      <a:r>
                        <a:rPr lang="ru-RU" sz="1200" dirty="0" smtClean="0"/>
                        <a:t>)</a:t>
                      </a:r>
                      <a:r>
                        <a:rPr lang="ru-RU" sz="1200" baseline="0" dirty="0" smtClean="0"/>
                        <a:t> увеличенный риск развития тотальной почечной недостаточности за время пятилетнего наблюдения у пациентов с начальными стадиями ХПН (</a:t>
                      </a:r>
                      <a:r>
                        <a:rPr lang="en-US" sz="1200" baseline="0" dirty="0" smtClean="0"/>
                        <a:t>n=2016.229)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366588"/>
                  </a:ext>
                </a:extLst>
              </a:tr>
              <a:tr h="6291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CRIC study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-HR</a:t>
                      </a:r>
                      <a:r>
                        <a:rPr lang="en-US" sz="1200" baseline="0" dirty="0" smtClean="0"/>
                        <a:t> 3.2(1.9-5.2) </a:t>
                      </a:r>
                      <a:r>
                        <a:rPr lang="ru-RU" sz="1200" baseline="0" dirty="0" smtClean="0"/>
                        <a:t>увеличенный риск развития тотальной ХПН за время 5.9 летнего наблюдения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5549102"/>
                  </a:ext>
                </a:extLst>
              </a:tr>
            </a:tbl>
          </a:graphicData>
        </a:graphic>
      </p:graphicFrame>
      <p:pic>
        <p:nvPicPr>
          <p:cNvPr id="5" name="Picture 2" descr="Причины смерти пациентов на диализ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8899" y="2356012"/>
            <a:ext cx="5074301" cy="32306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99450" y="5745486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USRDS, 2021.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69926" y="1811338"/>
            <a:ext cx="461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Причины смерти пациентов на </a:t>
            </a:r>
            <a:r>
              <a:rPr lang="ru-RU" dirty="0" smtClean="0"/>
              <a:t>гемодиализе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Определить особенности кардиоренальных взаимоотношений у пациентов с ишемической болезнью сердца путем изучения показателей микроциркуляторного русла и маркеров фиброза сосудистой стенки"/>
          <p:cNvSpPr txBox="1"/>
          <p:nvPr/>
        </p:nvSpPr>
        <p:spPr>
          <a:xfrm>
            <a:off x="284284" y="1131311"/>
            <a:ext cx="11644313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100"/>
            </a:lvl1pPr>
          </a:lstStyle>
          <a:p>
            <a:endParaRPr/>
          </a:p>
        </p:txBody>
      </p:sp>
      <p:sp>
        <p:nvSpPr>
          <p:cNvPr id="79" name="Цель работы:"/>
          <p:cNvSpPr txBox="1"/>
          <p:nvPr/>
        </p:nvSpPr>
        <p:spPr>
          <a:xfrm>
            <a:off x="4665894" y="1038225"/>
            <a:ext cx="2419889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 sz="2400" b="1">
                <a:solidFill>
                  <a:srgbClr val="0070C0"/>
                </a:solidFill>
              </a:defRPr>
            </a:pPr>
            <a:r>
              <a:rPr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Цель</a:t>
            </a:r>
            <a:r>
              <a:rPr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работы</a:t>
            </a:r>
            <a:r>
              <a:rPr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:</a:t>
            </a:r>
            <a:r>
              <a:rPr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endParaRPr b="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33826" y="2260084"/>
            <a:ext cx="8451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Arial" pitchFamily="34" charset="0"/>
              </a:rPr>
              <a:t>Изучить нарушения ритма  у пациентов с терминальной почечной недостаточностью, получающих программный гемодиализ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40" y="4039884"/>
            <a:ext cx="6328158" cy="18338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79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дачи научного исследования:"/>
          <p:cNvSpPr txBox="1"/>
          <p:nvPr/>
        </p:nvSpPr>
        <p:spPr>
          <a:xfrm>
            <a:off x="5348622" y="668639"/>
            <a:ext cx="147411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2400" b="1">
                <a:solidFill>
                  <a:srgbClr val="0070C0"/>
                </a:solidFill>
              </a:defRPr>
            </a:lvl1pPr>
          </a:lstStyle>
          <a:p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Задачи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: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7" name="Определить особенности кардиоренальных взаимоотношений у пациентов с ишемической болезнью сердца путем изучения показателей микроциркуляторного русла и маркеров фиброза сосудистой стенки"/>
          <p:cNvSpPr txBox="1"/>
          <p:nvPr/>
        </p:nvSpPr>
        <p:spPr>
          <a:xfrm>
            <a:off x="263525" y="1130300"/>
            <a:ext cx="11644313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100"/>
            </a:lvl1pPr>
          </a:lstStyle>
          <a:p>
            <a:endParaRPr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09035" y="1463244"/>
            <a:ext cx="915329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1.Изучить распространенность аритмий у пациентов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проходящих хронический гемодиализ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на основании данных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7-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дневного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ХМ ЭКГ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marL="0" marR="0" lvl="0" indent="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2. Оценить связь показателей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ЭхоКГ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с возникновением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интрадиализных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постдиализных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аритмий. </a:t>
            </a:r>
          </a:p>
          <a:p>
            <a:pPr marL="0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0" indent="31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3. Оценить связь возникающих аритмий с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электролитными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нарушениями.</a:t>
            </a:r>
          </a:p>
          <a:p>
            <a:pPr lvl="0" indent="31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Определить 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связь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уровней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биомаркера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прогноза ХПН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фактора роста фибробластов (FGF - 23) и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биомаркера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прогноза ХСН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стимулирующего фактора роста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-2) у данных пациентов с аритмиями и негативными событиями.  </a:t>
            </a:r>
          </a:p>
          <a:p>
            <a:pPr marL="0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1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Оценить наиболее значимые сердечно-сосудистые события и летальные исходы у обследованной категории пациентов в течении не менее 40 месяцев от начала наблюдения. Выявить  наиболее значимые факторы,  из изучаемых,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влияющие на прогноз у пациента с терминальной почечной недостаточностью.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52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ациенты с ишемической болезнью сердца, стабильной стенокардией (напряжения), функциональный класс 1-3, хронической болезнью почек ( 1-3 стадия)…"/>
          <p:cNvSpPr txBox="1"/>
          <p:nvPr/>
        </p:nvSpPr>
        <p:spPr>
          <a:xfrm>
            <a:off x="708828" y="3977313"/>
            <a:ext cx="4345772" cy="892552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66FF"/>
              </a:buClr>
              <a:buSzPct val="100000"/>
              <a:buFont typeface="Arial" panose="020B0604020202020204" pitchFamily="34" charset="0"/>
              <a:buChar char="•"/>
              <a:defRPr sz="1400"/>
            </a:pPr>
            <a:r>
              <a:rPr dirty="0" err="1" smtClean="0">
                <a:latin typeface="Georgia" panose="02040502050405020303" pitchFamily="18" charset="0"/>
              </a:rPr>
              <a:t>Мужчины</a:t>
            </a:r>
            <a:r>
              <a:rPr dirty="0" smtClean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и </a:t>
            </a:r>
            <a:r>
              <a:rPr dirty="0" err="1">
                <a:latin typeface="Georgia" panose="02040502050405020303" pitchFamily="18" charset="0"/>
              </a:rPr>
              <a:t>женщины</a:t>
            </a:r>
            <a:r>
              <a:rPr dirty="0">
                <a:latin typeface="Georgia" panose="02040502050405020303" pitchFamily="18" charset="0"/>
              </a:rPr>
              <a:t> в </a:t>
            </a:r>
            <a:r>
              <a:rPr dirty="0" err="1">
                <a:latin typeface="Georgia" panose="02040502050405020303" pitchFamily="18" charset="0"/>
              </a:rPr>
              <a:t>возрасте</a:t>
            </a:r>
            <a:r>
              <a:rPr dirty="0">
                <a:latin typeface="Georgia" panose="02040502050405020303" pitchFamily="18" charset="0"/>
              </a:rPr>
              <a:t> </a:t>
            </a:r>
            <a:r>
              <a:rPr dirty="0" err="1">
                <a:latin typeface="Georgia" panose="02040502050405020303" pitchFamily="18" charset="0"/>
              </a:rPr>
              <a:t>старше</a:t>
            </a:r>
            <a:r>
              <a:rPr dirty="0">
                <a:latin typeface="Georgia" panose="02040502050405020303" pitchFamily="18" charset="0"/>
              </a:rPr>
              <a:t> 18 </a:t>
            </a:r>
            <a:r>
              <a:rPr dirty="0" err="1">
                <a:latin typeface="Georgia" panose="02040502050405020303" pitchFamily="18" charset="0"/>
              </a:rPr>
              <a:t>лет</a:t>
            </a:r>
            <a:endParaRPr dirty="0">
              <a:latin typeface="Georgia" panose="02040502050405020303" pitchFamily="18" charset="0"/>
            </a:endParaRPr>
          </a:p>
          <a:p>
            <a:pPr marL="285750" indent="-285750">
              <a:spcBef>
                <a:spcPts val="1200"/>
              </a:spcBef>
              <a:buClr>
                <a:srgbClr val="0066FF"/>
              </a:buClr>
              <a:buSzPct val="100000"/>
              <a:buFont typeface="Arial" panose="020B0604020202020204" pitchFamily="34" charset="0"/>
              <a:buChar char="•"/>
              <a:defRPr sz="1400"/>
            </a:pPr>
            <a:r>
              <a:rPr lang="ru-RU" dirty="0" smtClean="0">
                <a:latin typeface="Georgia" panose="02040502050405020303" pitchFamily="18" charset="0"/>
              </a:rPr>
              <a:t>Доминирующий синусовый ритм на момент включения  в исследование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88" name="Материал исследования"/>
          <p:cNvSpPr txBox="1"/>
          <p:nvPr/>
        </p:nvSpPr>
        <p:spPr>
          <a:xfrm>
            <a:off x="4426970" y="726075"/>
            <a:ext cx="37264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Материал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исследования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0" name="Критерии включение в исследование"/>
          <p:cNvSpPr txBox="1"/>
          <p:nvPr/>
        </p:nvSpPr>
        <p:spPr>
          <a:xfrm>
            <a:off x="708828" y="3648756"/>
            <a:ext cx="47859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2E75B6"/>
                </a:solidFill>
              </a:defRPr>
            </a:lvl1pPr>
          </a:lstStyle>
          <a:p>
            <a:r>
              <a:rPr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Критерии</a:t>
            </a:r>
            <a:r>
              <a:rPr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включение</a:t>
            </a:r>
            <a:r>
              <a:rPr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в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исследование</a:t>
            </a:r>
            <a:endParaRPr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1" name="Критерии исключения из исследования"/>
          <p:cNvSpPr txBox="1"/>
          <p:nvPr/>
        </p:nvSpPr>
        <p:spPr>
          <a:xfrm>
            <a:off x="5813511" y="3648756"/>
            <a:ext cx="511133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dirty="0" err="1">
                <a:solidFill>
                  <a:srgbClr val="9A0000"/>
                </a:solidFill>
                <a:latin typeface="Georgia" panose="02040502050405020303" pitchFamily="18" charset="0"/>
              </a:rPr>
              <a:t>Критерии</a:t>
            </a:r>
            <a:r>
              <a:rPr dirty="0">
                <a:solidFill>
                  <a:srgbClr val="9A0000"/>
                </a:solidFill>
                <a:latin typeface="Georgia" panose="02040502050405020303" pitchFamily="18" charset="0"/>
              </a:rPr>
              <a:t> </a:t>
            </a:r>
            <a:r>
              <a:rPr dirty="0" err="1">
                <a:solidFill>
                  <a:srgbClr val="9A0000"/>
                </a:solidFill>
                <a:latin typeface="Georgia" panose="02040502050405020303" pitchFamily="18" charset="0"/>
              </a:rPr>
              <a:t>исключения</a:t>
            </a:r>
            <a:r>
              <a:rPr dirty="0">
                <a:solidFill>
                  <a:srgbClr val="9A0000"/>
                </a:solidFill>
                <a:latin typeface="Georgia" panose="02040502050405020303" pitchFamily="18" charset="0"/>
              </a:rPr>
              <a:t> </a:t>
            </a:r>
            <a:r>
              <a:rPr dirty="0" err="1">
                <a:solidFill>
                  <a:srgbClr val="9A0000"/>
                </a:solidFill>
                <a:latin typeface="Georgia" panose="02040502050405020303" pitchFamily="18" charset="0"/>
              </a:rPr>
              <a:t>из</a:t>
            </a:r>
            <a:r>
              <a:rPr dirty="0">
                <a:solidFill>
                  <a:srgbClr val="9A0000"/>
                </a:solidFill>
                <a:latin typeface="Georgia" panose="02040502050405020303" pitchFamily="18" charset="0"/>
              </a:rPr>
              <a:t> </a:t>
            </a:r>
            <a:r>
              <a:rPr dirty="0" err="1">
                <a:solidFill>
                  <a:srgbClr val="9A0000"/>
                </a:solidFill>
                <a:latin typeface="Georgia" panose="02040502050405020303" pitchFamily="18" charset="0"/>
              </a:rPr>
              <a:t>исследования</a:t>
            </a:r>
            <a:endParaRPr dirty="0">
              <a:solidFill>
                <a:srgbClr val="9A0000"/>
              </a:solidFill>
              <a:latin typeface="Georgia" panose="02040502050405020303" pitchFamily="18" charset="0"/>
            </a:endParaRPr>
          </a:p>
        </p:txBody>
      </p:sp>
      <p:sp>
        <p:nvSpPr>
          <p:cNvPr id="92" name="Симптоматическая АГ…"/>
          <p:cNvSpPr txBox="1"/>
          <p:nvPr/>
        </p:nvSpPr>
        <p:spPr>
          <a:xfrm>
            <a:off x="5813094" y="3977313"/>
            <a:ext cx="5111751" cy="230063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066FF"/>
              </a:buClr>
              <a:buSzPct val="100000"/>
              <a:buFontTx/>
              <a:buChar char="▪"/>
              <a:defRPr sz="1400"/>
            </a:pPr>
            <a:r>
              <a:rPr lang="ru-RU" sz="1400" dirty="0" smtClean="0">
                <a:latin typeface="Georgia" panose="02040502050405020303" pitchFamily="18" charset="0"/>
              </a:rPr>
              <a:t>Имплантированные кардиостимуляторы</a:t>
            </a:r>
          </a:p>
          <a:p>
            <a:pPr marL="285750" indent="-285750">
              <a:spcBef>
                <a:spcPts val="300"/>
              </a:spcBef>
              <a:buClr>
                <a:srgbClr val="0066FF"/>
              </a:buClr>
              <a:buSzPct val="100000"/>
              <a:buFontTx/>
              <a:buChar char="▪"/>
              <a:defRPr sz="1400"/>
            </a:pPr>
            <a:r>
              <a:rPr lang="ru-RU" sz="1400" dirty="0" smtClean="0">
                <a:latin typeface="Georgia" panose="02040502050405020303" pitchFamily="18" charset="0"/>
              </a:rPr>
              <a:t>Прием антиаритмической терапии</a:t>
            </a:r>
          </a:p>
          <a:p>
            <a:pPr marL="285750" indent="-285750">
              <a:spcBef>
                <a:spcPts val="300"/>
              </a:spcBef>
              <a:buClr>
                <a:srgbClr val="0066FF"/>
              </a:buClr>
              <a:buSzPct val="100000"/>
              <a:buFontTx/>
              <a:buChar char="▪"/>
              <a:defRPr sz="1400"/>
            </a:pPr>
            <a:r>
              <a:rPr lang="ru-RU" sz="1400" dirty="0" smtClean="0">
                <a:latin typeface="Georgia" panose="02040502050405020303" pitchFamily="18" charset="0"/>
              </a:rPr>
              <a:t>Пересадка сердца</a:t>
            </a:r>
          </a:p>
          <a:p>
            <a:pPr marL="285750" indent="-285750">
              <a:spcBef>
                <a:spcPts val="300"/>
              </a:spcBef>
              <a:buClr>
                <a:srgbClr val="0066FF"/>
              </a:buClr>
              <a:buSzPct val="100000"/>
              <a:buFontTx/>
              <a:buChar char="▪"/>
              <a:defRPr sz="1400"/>
            </a:pPr>
            <a:r>
              <a:rPr lang="ru-RU" sz="1400" dirty="0" smtClean="0">
                <a:latin typeface="Georgia" panose="02040502050405020303" pitchFamily="18" charset="0"/>
              </a:rPr>
              <a:t>Пациенты перенесшие острый инфаркт миокарда, </a:t>
            </a:r>
            <a:r>
              <a:rPr lang="ru-RU" sz="1400" dirty="0" err="1" smtClean="0">
                <a:latin typeface="Georgia" panose="02040502050405020303" pitchFamily="18" charset="0"/>
              </a:rPr>
              <a:t>ангиопластику</a:t>
            </a:r>
            <a:r>
              <a:rPr lang="ru-RU" sz="1400" dirty="0" smtClean="0">
                <a:latin typeface="Georgia" panose="02040502050405020303" pitchFamily="18" charset="0"/>
              </a:rPr>
              <a:t>, оперативное лечение ВПС и ППС</a:t>
            </a:r>
          </a:p>
          <a:p>
            <a:pPr marL="285750" indent="-285750">
              <a:spcBef>
                <a:spcPts val="300"/>
              </a:spcBef>
              <a:buClr>
                <a:srgbClr val="0066FF"/>
              </a:buClr>
              <a:buSzPct val="100000"/>
              <a:buFontTx/>
              <a:buChar char="▪"/>
              <a:defRPr sz="1400"/>
            </a:pPr>
            <a:r>
              <a:rPr lang="ru-RU" sz="1400" dirty="0" smtClean="0">
                <a:latin typeface="Georgia" panose="02040502050405020303" pitchFamily="18" charset="0"/>
              </a:rPr>
              <a:t>Острое нарушение мозгового кровообращения</a:t>
            </a:r>
          </a:p>
          <a:p>
            <a:pPr marL="285750" indent="-285750">
              <a:spcBef>
                <a:spcPts val="300"/>
              </a:spcBef>
              <a:buClr>
                <a:srgbClr val="0066FF"/>
              </a:buClr>
              <a:buSzPct val="100000"/>
              <a:buFontTx/>
              <a:buChar char="▪"/>
              <a:defRPr sz="1400"/>
            </a:pPr>
            <a:r>
              <a:rPr lang="ru-RU" sz="1400" dirty="0" smtClean="0">
                <a:latin typeface="Georgia" panose="02040502050405020303" pitchFamily="18" charset="0"/>
              </a:rPr>
              <a:t>ИБС </a:t>
            </a:r>
            <a:r>
              <a:rPr lang="en-US" sz="1400" dirty="0" smtClean="0">
                <a:latin typeface="Georgia" panose="02040502050405020303" pitchFamily="18" charset="0"/>
              </a:rPr>
              <a:t>III</a:t>
            </a:r>
            <a:r>
              <a:rPr lang="ru-RU" sz="1400" dirty="0" smtClean="0">
                <a:latin typeface="Georgia" panose="02040502050405020303" pitchFamily="18" charset="0"/>
              </a:rPr>
              <a:t>-</a:t>
            </a:r>
            <a:r>
              <a:rPr lang="en-US" sz="1400" dirty="0" smtClean="0">
                <a:latin typeface="Georgia" panose="02040502050405020303" pitchFamily="18" charset="0"/>
              </a:rPr>
              <a:t>IV</a:t>
            </a:r>
            <a:r>
              <a:rPr lang="ru-RU" sz="1400" dirty="0" smtClean="0">
                <a:latin typeface="Georgia" panose="02040502050405020303" pitchFamily="18" charset="0"/>
              </a:rPr>
              <a:t> ФК или ХСН по </a:t>
            </a:r>
            <a:r>
              <a:rPr lang="en-US" sz="1400" dirty="0" smtClean="0">
                <a:latin typeface="Georgia" panose="02040502050405020303" pitchFamily="18" charset="0"/>
              </a:rPr>
              <a:t>NYHA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en-US" sz="1400" dirty="0" smtClean="0">
                <a:latin typeface="Georgia" panose="02040502050405020303" pitchFamily="18" charset="0"/>
              </a:rPr>
              <a:t>III</a:t>
            </a:r>
            <a:r>
              <a:rPr lang="ru-RU" sz="1400" dirty="0" smtClean="0">
                <a:latin typeface="Georgia" panose="02040502050405020303" pitchFamily="18" charset="0"/>
              </a:rPr>
              <a:t>-</a:t>
            </a:r>
            <a:r>
              <a:rPr lang="en-US" sz="1400" dirty="0" smtClean="0">
                <a:latin typeface="Georgia" panose="02040502050405020303" pitchFamily="18" charset="0"/>
              </a:rPr>
              <a:t>IV</a:t>
            </a:r>
            <a:r>
              <a:rPr lang="ru-RU" sz="1400" dirty="0" smtClean="0">
                <a:latin typeface="Georgia" panose="02040502050405020303" pitchFamily="18" charset="0"/>
              </a:rPr>
              <a:t> ФК </a:t>
            </a:r>
          </a:p>
          <a:p>
            <a:pPr marL="285750" indent="-285750">
              <a:spcBef>
                <a:spcPts val="300"/>
              </a:spcBef>
              <a:buClr>
                <a:srgbClr val="0066FF"/>
              </a:buClr>
              <a:buSzPct val="100000"/>
              <a:buFontTx/>
              <a:buChar char="▪"/>
              <a:defRPr sz="1400"/>
            </a:pPr>
            <a:r>
              <a:rPr lang="ru-RU" sz="1400" dirty="0">
                <a:latin typeface="Georgia" panose="02040502050405020303" pitchFamily="18" charset="0"/>
              </a:rPr>
              <a:t>Т</a:t>
            </a:r>
            <a:r>
              <a:rPr lang="ru-RU" sz="1400" dirty="0" smtClean="0">
                <a:latin typeface="Georgia" panose="02040502050405020303" pitchFamily="18" charset="0"/>
              </a:rPr>
              <a:t>ерминальные злокачественные образования </a:t>
            </a:r>
          </a:p>
          <a:p>
            <a:pPr marL="285750" indent="-285750">
              <a:spcBef>
                <a:spcPts val="300"/>
              </a:spcBef>
              <a:buClr>
                <a:srgbClr val="0066FF"/>
              </a:buClr>
              <a:buSzPct val="100000"/>
              <a:buFontTx/>
              <a:buChar char="▪"/>
              <a:defRPr sz="1400"/>
            </a:pPr>
            <a:r>
              <a:rPr lang="ru-RU" sz="1400" dirty="0" smtClean="0">
                <a:latin typeface="Georgia" panose="02040502050405020303" pitchFamily="18" charset="0"/>
              </a:rPr>
              <a:t>Остаточная почечная функция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0043" y="1172351"/>
            <a:ext cx="8576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Georgia" panose="02040502050405020303" pitchFamily="18" charset="0"/>
                <a:cs typeface="Arial" pitchFamily="34" charset="0"/>
              </a:rPr>
              <a:t>Проспективное</a:t>
            </a:r>
            <a:r>
              <a:rPr lang="ru-RU" sz="1600" dirty="0" smtClean="0">
                <a:latin typeface="Georgia" panose="02040502050405020303" pitchFamily="18" charset="0"/>
                <a:cs typeface="Arial" pitchFamily="34" charset="0"/>
              </a:rPr>
              <a:t> исследование проводится на базе </a:t>
            </a:r>
            <a:r>
              <a:rPr lang="ru-RU" sz="1600" dirty="0" err="1" smtClean="0">
                <a:latin typeface="Georgia" panose="02040502050405020303" pitchFamily="18" charset="0"/>
                <a:cs typeface="Arial" pitchFamily="34" charset="0"/>
              </a:rPr>
              <a:t>РостГМУ</a:t>
            </a:r>
            <a:r>
              <a:rPr lang="ru-RU" sz="1600" dirty="0" smtClean="0">
                <a:latin typeface="Georgia" panose="02040502050405020303" pitchFamily="18" charset="0"/>
                <a:cs typeface="Arial" pitchFamily="34" charset="0"/>
              </a:rPr>
              <a:t> и  диализного центра больницы ФМБА Ростова на Дону, начато в 2018 году, средняя длительность наблюдения  в общей группе 40 месяцев</a:t>
            </a:r>
            <a:endParaRPr lang="ru-RU" sz="16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043" y="2325248"/>
            <a:ext cx="586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lang="ru-RU" dirty="0" smtClean="0">
                <a:latin typeface="Georgia" panose="02040502050405020303" pitchFamily="18" charset="0"/>
                <a:cs typeface="Arial" pitchFamily="34" charset="0"/>
              </a:rPr>
              <a:t>Объект </a:t>
            </a:r>
            <a:r>
              <a:rPr lang="ru-RU" dirty="0">
                <a:latin typeface="Georgia" panose="02040502050405020303" pitchFamily="18" charset="0"/>
                <a:cs typeface="Arial" pitchFamily="34" charset="0"/>
              </a:rPr>
              <a:t>исследования – пациенты, </a:t>
            </a:r>
            <a:r>
              <a:rPr lang="ru-RU" dirty="0" smtClean="0">
                <a:latin typeface="Georgia" panose="02040502050405020303" pitchFamily="18" charset="0"/>
                <a:cs typeface="Arial" pitchFamily="34" charset="0"/>
              </a:rPr>
              <a:t>проходящие хронический гемодиализ не менее 6 месяцев до момента включения в исследование по схеме 2/2/3.</a:t>
            </a:r>
            <a:endParaRPr lang="ru-RU" dirty="0"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2" name="Изображение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32581" r="23330" b="38038"/>
          <a:stretch/>
        </p:blipFill>
        <p:spPr bwMode="auto">
          <a:xfrm>
            <a:off x="9105337" y="1506714"/>
            <a:ext cx="2693034" cy="198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442509" y="1695571"/>
            <a:ext cx="2018689" cy="307777"/>
          </a:xfrm>
          <a:prstGeom prst="rect">
            <a:avLst/>
          </a:prstGeom>
          <a:solidFill>
            <a:srgbClr val="43A09C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Georgia" panose="02040502050405020303" pitchFamily="18" charset="0"/>
                <a:ea typeface="Arial Unicode MS" pitchFamily="34" charset="-128"/>
                <a:cs typeface="Arial" pitchFamily="34" charset="0"/>
              </a:rPr>
              <a:t>Схема диализа 2/2/3 </a:t>
            </a:r>
            <a:endParaRPr lang="ru-RU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57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Методы исследования"/>
          <p:cNvSpPr txBox="1"/>
          <p:nvPr/>
        </p:nvSpPr>
        <p:spPr>
          <a:xfrm>
            <a:off x="4311649" y="395750"/>
            <a:ext cx="396240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Методы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исследования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8" name="Общий анализ крови"/>
          <p:cNvSpPr txBox="1"/>
          <p:nvPr/>
        </p:nvSpPr>
        <p:spPr>
          <a:xfrm>
            <a:off x="503161" y="1058918"/>
            <a:ext cx="178856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2000" b="1">
                <a:solidFill>
                  <a:srgbClr val="2E75B6"/>
                </a:solidFill>
              </a:defRPr>
            </a:lvl1pPr>
          </a:lstStyle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Обследования: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492" y="1597140"/>
            <a:ext cx="75893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7-дневное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холтеровское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мониторирование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с регистрацией желудочковых 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наджелудочковых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событий и оценкой основных интервалов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Эхокардиографическое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исследование до и после процедуры диализа 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Лабораторные исследования – ОАК, биохимический анализ крови, электролиты плазмы,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липидограмма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Анализы фактора ростов фибробластов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FGF-23)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и стимулирующего фактора роста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(sST-2)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II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этап -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проспективная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 оценка сердечно-сосудистых событий происходящих с пациентом. 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19" y="1655727"/>
            <a:ext cx="3495929" cy="27802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9822825" y="3131582"/>
            <a:ext cx="426996" cy="187340"/>
          </a:xfrm>
          <a:prstGeom prst="rect">
            <a:avLst/>
          </a:prstGeom>
          <a:solidFill>
            <a:srgbClr val="2F2B2C"/>
          </a:solidFill>
          <a:ln>
            <a:solidFill>
              <a:srgbClr val="2F2B2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050" dirty="0" smtClean="0">
                <a:solidFill>
                  <a:schemeClr val="bg1"/>
                </a:solidFill>
              </a:rPr>
              <a:t>НПВ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593970" y="3037396"/>
            <a:ext cx="426996" cy="187340"/>
          </a:xfrm>
          <a:prstGeom prst="rect">
            <a:avLst/>
          </a:prstGeom>
          <a:solidFill>
            <a:srgbClr val="2F2B2C"/>
          </a:solidFill>
          <a:ln>
            <a:solidFill>
              <a:srgbClr val="2F2B2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050" dirty="0" smtClean="0">
                <a:solidFill>
                  <a:schemeClr val="bg1"/>
                </a:solidFill>
              </a:rPr>
              <a:t>ПП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835018" y="2469603"/>
            <a:ext cx="623930" cy="161526"/>
          </a:xfrm>
          <a:prstGeom prst="rect">
            <a:avLst/>
          </a:prstGeom>
          <a:solidFill>
            <a:srgbClr val="2F2B2C"/>
          </a:solidFill>
          <a:ln>
            <a:solidFill>
              <a:srgbClr val="2F2B2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050" dirty="0" smtClean="0">
                <a:solidFill>
                  <a:schemeClr val="bg1"/>
                </a:solidFill>
              </a:rPr>
              <a:t>Печень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19" y="4606405"/>
            <a:ext cx="3702840" cy="19578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00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етоды исследования"/>
          <p:cNvSpPr txBox="1"/>
          <p:nvPr/>
        </p:nvSpPr>
        <p:spPr>
          <a:xfrm>
            <a:off x="4343399" y="465200"/>
            <a:ext cx="249237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Научная новизна 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49833" y="560450"/>
            <a:ext cx="10316667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Georgia" panose="02040502050405020303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	Впервые будет проведено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7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-дневное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Холтеровское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мониторирование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 ЭКГ, включающее - 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предиализный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период,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интрадиализный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постдиализный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периоды,  произведена оценка нарушений ритма сердца, у пациентов находящихся на программном гемодиализе. </a:t>
            </a:r>
          </a:p>
          <a:p>
            <a:pPr indent="31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rgbClr val="000000"/>
              </a:solidFill>
              <a:latin typeface="Georgia" panose="02040502050405020303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	Впервые будут определены взаимосвязи наиболее значимых параметров Эхокардиографии   с данными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холетровского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мониторирования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,  клинико-лабораторными данными влияющие на развитие аритмии .</a:t>
            </a:r>
          </a:p>
          <a:p>
            <a:pPr lvl="0" indent="31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rgbClr val="000000"/>
              </a:solidFill>
              <a:latin typeface="Georgia" panose="02040502050405020303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	Впервые будут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оценены связи показателей фактора роста фибробластов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FGF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– 23) и стимулирующего фактора роста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sST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-2) у пациентов  с терминальной почечной недостаточностью, находящихся на программном  гемодиализе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с параметрами эхокардиографии и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холтеровского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мониторирования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 ЭКГ.</a:t>
            </a:r>
          </a:p>
          <a:p>
            <a:pPr marL="0" marR="0" lvl="0" indent="3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 pitchFamily="34" charset="-128"/>
                <a:cs typeface="Times New Roman" pitchFamily="18" charset="0"/>
              </a:rPr>
              <a:t>	Впервые будут выявлены наиболее значимые из изученных факторов , влияющие на прогноз у данной категории пациентов.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160"/>
            <a:ext cx="1750171" cy="9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8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938</Words>
  <Application>Microsoft Office PowerPoint</Application>
  <PresentationFormat>Произвольный</PresentationFormat>
  <Paragraphs>152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Нарушения сердечного ритма у пациентов с терминальной почечной недостаточностью, получающих программный гемодиализ</vt:lpstr>
      <vt:lpstr>Актуальность исследования Фибрилляция предсердий и хроническая почечная недостаточность</vt:lpstr>
      <vt:lpstr>Презентация PowerPoint</vt:lpstr>
      <vt:lpstr>ФП увеличивает риск прогрессии ХПН до терминальной стадии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 Oleg</dc:creator>
  <cp:lastModifiedBy>admin</cp:lastModifiedBy>
  <cp:revision>67</cp:revision>
  <dcterms:created xsi:type="dcterms:W3CDTF">2018-08-19T16:25:58Z</dcterms:created>
  <dcterms:modified xsi:type="dcterms:W3CDTF">2023-01-16T13:18:51Z</dcterms:modified>
</cp:coreProperties>
</file>