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17" r:id="rId3"/>
    <p:sldId id="292" r:id="rId4"/>
    <p:sldId id="483" r:id="rId5"/>
    <p:sldId id="423" r:id="rId6"/>
    <p:sldId id="261" r:id="rId7"/>
    <p:sldId id="485" r:id="rId8"/>
    <p:sldId id="486" r:id="rId9"/>
    <p:sldId id="487" r:id="rId10"/>
    <p:sldId id="480" r:id="rId11"/>
    <p:sldId id="467" r:id="rId12"/>
    <p:sldId id="454" r:id="rId13"/>
    <p:sldId id="268" r:id="rId14"/>
    <p:sldId id="269" r:id="rId15"/>
    <p:sldId id="271" r:id="rId16"/>
    <p:sldId id="272" r:id="rId17"/>
    <p:sldId id="413" r:id="rId18"/>
    <p:sldId id="461" r:id="rId19"/>
    <p:sldId id="462" r:id="rId20"/>
    <p:sldId id="463" r:id="rId21"/>
    <p:sldId id="426" r:id="rId22"/>
    <p:sldId id="490" r:id="rId23"/>
    <p:sldId id="492" r:id="rId24"/>
    <p:sldId id="494" r:id="rId25"/>
    <p:sldId id="516" r:id="rId26"/>
    <p:sldId id="496" r:id="rId27"/>
    <p:sldId id="498" r:id="rId28"/>
    <p:sldId id="500" r:id="rId29"/>
    <p:sldId id="502" r:id="rId30"/>
    <p:sldId id="472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2DCDB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2129" autoAdjust="0"/>
  </p:normalViewPr>
  <p:slideViewPr>
    <p:cSldViewPr>
      <p:cViewPr>
        <p:scale>
          <a:sx n="108" d="100"/>
          <a:sy n="108" d="100"/>
        </p:scale>
        <p:origin x="-1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27584537244"/>
          <c:y val="5.12690541100604E-2"/>
          <c:w val="0.77038925841829398"/>
          <c:h val="0.83132383527058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95</c:v>
                </c:pt>
                <c:pt idx="2">
                  <c:v>89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181</c:v>
                </c:pt>
                <c:pt idx="1">
                  <c:v>188</c:v>
                </c:pt>
                <c:pt idx="2">
                  <c:v>155</c:v>
                </c:pt>
                <c:pt idx="3">
                  <c:v>135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278</c:v>
                </c:pt>
                <c:pt idx="1">
                  <c:v>283</c:v>
                </c:pt>
                <c:pt idx="2">
                  <c:v>244</c:v>
                </c:pt>
                <c:pt idx="3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16256"/>
        <c:axId val="81217792"/>
      </c:barChart>
      <c:catAx>
        <c:axId val="812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217792"/>
        <c:crosses val="autoZero"/>
        <c:auto val="1"/>
        <c:lblAlgn val="ctr"/>
        <c:lblOffset val="100"/>
        <c:noMultiLvlLbl val="0"/>
      </c:catAx>
      <c:valAx>
        <c:axId val="8121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21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64287101433802"/>
          <c:y val="0.362277852555694"/>
          <c:w val="0.123791192904213"/>
          <c:h val="0.251299662358697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Принятые работы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68 ИНК</c:v>
                </c:pt>
                <c:pt idx="1">
                  <c:v>69 ИНК</c:v>
                </c:pt>
                <c:pt idx="2">
                  <c:v>70 ИНК</c:v>
                </c:pt>
                <c:pt idx="3">
                  <c:v>71 ИНК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</c:v>
                </c:pt>
                <c:pt idx="1">
                  <c:v>234</c:v>
                </c:pt>
                <c:pt idx="2">
                  <c:v>201</c:v>
                </c:pt>
                <c:pt idx="3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6-4E3B-8C93-D698959FAC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Поданные работы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3710314968815897E-17"/>
                  <c:y val="2.85644536741136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76-4E3B-8C93-D698959FA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68 ИНК</c:v>
                </c:pt>
                <c:pt idx="1">
                  <c:v>69 ИНК</c:v>
                </c:pt>
                <c:pt idx="2">
                  <c:v>70 ИНК</c:v>
                </c:pt>
                <c:pt idx="3">
                  <c:v>71 ИНК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3</c:v>
                </c:pt>
                <c:pt idx="2">
                  <c:v>49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76-4E3B-8C93-D698959FAC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193024"/>
        <c:axId val="82207104"/>
      </c:barChart>
      <c:catAx>
        <c:axId val="821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07104"/>
        <c:crosses val="autoZero"/>
        <c:auto val="1"/>
        <c:lblAlgn val="ctr"/>
        <c:lblOffset val="100"/>
        <c:noMultiLvlLbl val="0"/>
      </c:catAx>
      <c:valAx>
        <c:axId val="8220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1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88B1-DE75-49DB-A491-CEC30B45F22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F8AF-B9E4-4E51-9DDF-762A999B1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2D63B956-D84A-4BA7-B46A-F76D4DF6AB89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065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7EDD3183-4498-40B0-980A-5BCC704221A6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16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70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Лицензия заканчивается в мае,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F8AF-B9E4-4E51-9DDF-762A999B153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91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8C85472E-E4BE-4A06-8516-AA51DDD6F132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20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98830CCB-FA75-4D8E-B5D3-45B44C0CF09F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26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88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98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E58DFFAF-F482-45E6-9371-8DD621BE8D53}" type="slidenum">
              <a:rPr kumimoji="0" lang="en-US" altLang="ru-RU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3</a:t>
            </a:fld>
            <a:endParaRPr kumimoji="0" lang="en-US" altLang="ru-RU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141F420F-7D8B-4DFC-9D58-C7B2DDC07061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6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601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141F420F-7D8B-4DFC-9D58-C7B2DDC07061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7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601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F8AF-B9E4-4E51-9DDF-762A999B15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8C85472E-E4BE-4A06-8516-AA51DDD6F132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12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4068B670-36C8-4C48-9C7C-5568A5F7DA69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13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54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B69480FA-5EA3-4D26-9EA7-4622E117A97B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14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908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C95E1713-15A4-4DDF-BCD4-1073CDCE8E16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15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475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1700808"/>
            <a:ext cx="77724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Результаты научно-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исследовательской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деятельности </a:t>
            </a:r>
            <a:r>
              <a:rPr kumimoji="0" lang="ru-RU" sz="5400" b="1" dirty="0" err="1">
                <a:solidFill>
                  <a:srgbClr val="000090"/>
                </a:solidFill>
              </a:rPr>
              <a:t>РостГМУ</a:t>
            </a:r>
            <a:r>
              <a:rPr kumimoji="0" lang="ru-RU" sz="5400" b="1" dirty="0">
                <a:solidFill>
                  <a:srgbClr val="000090"/>
                </a:solidFill>
              </a:rPr>
              <a:t> </a:t>
            </a:r>
            <a:endParaRPr kumimoji="0" lang="ru-RU" sz="5400" b="1" dirty="0" smtClean="0">
              <a:solidFill>
                <a:srgbClr val="00009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 smtClean="0">
                <a:solidFill>
                  <a:srgbClr val="000090"/>
                </a:solidFill>
              </a:rPr>
              <a:t>за 2017 </a:t>
            </a:r>
            <a:r>
              <a:rPr kumimoji="0" lang="ru-RU" sz="5400" b="1" dirty="0">
                <a:solidFill>
                  <a:srgbClr val="000090"/>
                </a:solidFill>
              </a:rPr>
              <a:t>год</a:t>
            </a:r>
            <a:endParaRPr kumimoji="0" lang="ru-RU" sz="5400" b="1" dirty="0" smtClean="0">
              <a:solidFill>
                <a:srgbClr val="000090"/>
              </a:solidFill>
            </a:endParaRPr>
          </a:p>
        </p:txBody>
      </p:sp>
      <p:pic>
        <p:nvPicPr>
          <p:cNvPr id="2052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"/>
            <a:ext cx="1339578" cy="14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2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3399"/>
                </a:solidFill>
              </a:rPr>
              <a:t>Совместные научные исследования </a:t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>в </a:t>
            </a:r>
            <a:r>
              <a:rPr lang="ru-RU" sz="4000" b="1" dirty="0">
                <a:solidFill>
                  <a:srgbClr val="333399"/>
                </a:solidFill>
              </a:rPr>
              <a:t>рамках соглашений о сотрудничестве и совместной научной </a:t>
            </a:r>
            <a:r>
              <a:rPr lang="ru-RU" sz="4000" b="1" dirty="0" smtClean="0">
                <a:solidFill>
                  <a:srgbClr val="333399"/>
                </a:solidFill>
              </a:rPr>
              <a:t>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39212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ФГАОУ ВО «Южный федеральный университет»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ГБОУ ДПО «</a:t>
            </a:r>
            <a:r>
              <a:rPr lang="ru-RU" sz="1800" dirty="0"/>
              <a:t>Российская Медицинская Академия Последипломного Образования» </a:t>
            </a:r>
            <a:r>
              <a:rPr lang="ru-RU" sz="1800" dirty="0" smtClean="0"/>
              <a:t>Минздрава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Южный окружной медицинский центр </a:t>
            </a:r>
            <a:r>
              <a:rPr lang="ru-RU" sz="1800" dirty="0"/>
              <a:t>Федерального медико-биологического </a:t>
            </a:r>
            <a:r>
              <a:rPr lang="ru-RU" sz="1800" dirty="0" smtClean="0"/>
              <a:t>агентства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Государственный научный Центр </a:t>
            </a:r>
            <a:r>
              <a:rPr lang="ru-RU" sz="1800" dirty="0"/>
              <a:t>прикладной микробиологии и </a:t>
            </a:r>
            <a:r>
              <a:rPr lang="ru-RU" sz="1800" dirty="0" smtClean="0"/>
              <a:t>биотехнологии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Управление </a:t>
            </a:r>
            <a:r>
              <a:rPr lang="ru-RU" sz="1800" dirty="0"/>
              <a:t>Федеральной службы по надзору в сфере защиты прав потребителей и благополучия человека по Ростовской </a:t>
            </a:r>
            <a:r>
              <a:rPr lang="ru-RU" sz="1800" dirty="0" smtClean="0"/>
              <a:t>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Центр </a:t>
            </a:r>
            <a:r>
              <a:rPr lang="ru-RU" sz="1800" dirty="0"/>
              <a:t>гигиены </a:t>
            </a:r>
            <a:r>
              <a:rPr lang="ru-RU" sz="1800" dirty="0" smtClean="0"/>
              <a:t>эпидемиологии </a:t>
            </a:r>
            <a:r>
              <a:rPr lang="ru-RU" sz="1800" dirty="0"/>
              <a:t>Ростовской </a:t>
            </a:r>
            <a:r>
              <a:rPr lang="ru-RU" sz="1800" dirty="0" smtClean="0"/>
              <a:t>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Интерактивный </a:t>
            </a:r>
            <a:r>
              <a:rPr lang="ru-RU" sz="1800" dirty="0" err="1" smtClean="0"/>
              <a:t>музеей</a:t>
            </a:r>
            <a:r>
              <a:rPr lang="ru-RU" sz="1800" dirty="0" smtClean="0"/>
              <a:t> </a:t>
            </a:r>
            <a:r>
              <a:rPr lang="ru-RU" sz="1800" dirty="0"/>
              <a:t>наук «</a:t>
            </a:r>
            <a:r>
              <a:rPr lang="ru-RU" sz="1800" dirty="0" err="1"/>
              <a:t>Лабораториум</a:t>
            </a:r>
            <a:r>
              <a:rPr lang="ru-RU" sz="18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ФГБОУ </a:t>
            </a:r>
            <a:r>
              <a:rPr lang="ru-RU" sz="1800" dirty="0" smtClean="0"/>
              <a:t>ВО «Донской государственный аграрный университет»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ФГБУ МЗ РФ «Детский санаторий </a:t>
            </a:r>
            <a:r>
              <a:rPr lang="ru-RU" sz="1800" dirty="0" err="1"/>
              <a:t>Бимлюк</a:t>
            </a:r>
            <a:r>
              <a:rPr lang="ru-RU" sz="1800" dirty="0"/>
              <a:t>» г. </a:t>
            </a:r>
            <a:r>
              <a:rPr lang="ru-RU" sz="1800" dirty="0" smtClean="0"/>
              <a:t>Анапа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Медицинский университет </a:t>
            </a:r>
            <a:r>
              <a:rPr lang="ru-RU" sz="1800" dirty="0"/>
              <a:t>г. </a:t>
            </a:r>
            <a:r>
              <a:rPr lang="ru-RU" sz="1800" dirty="0" err="1" smtClean="0"/>
              <a:t>Плевен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Медицинский университет </a:t>
            </a:r>
            <a:r>
              <a:rPr lang="ru-RU" sz="1800" dirty="0"/>
              <a:t>г. </a:t>
            </a:r>
            <a:r>
              <a:rPr lang="ru-RU" sz="1800" dirty="0" smtClean="0"/>
              <a:t>Кельн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Киевский национальный университет </a:t>
            </a:r>
            <a:r>
              <a:rPr lang="ru-RU" sz="1800" dirty="0"/>
              <a:t>им. </a:t>
            </a:r>
            <a:r>
              <a:rPr lang="ru-RU" sz="1800" dirty="0" err="1"/>
              <a:t>О.О.Богомольца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164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flipH="1">
            <a:off x="8686800" y="1124744"/>
            <a:ext cx="637728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</a:rPr>
              <a:t/>
            </a:r>
            <a:br>
              <a:rPr lang="ru-RU" sz="3600" b="1" dirty="0" smtClean="0">
                <a:solidFill>
                  <a:srgbClr val="333399"/>
                </a:solidFill>
              </a:rPr>
            </a:br>
            <a:endParaRPr lang="ru-RU" sz="3200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13.ФКУЗ </a:t>
            </a:r>
            <a:r>
              <a:rPr lang="ru-RU" sz="2000" dirty="0"/>
              <a:t>Ростовский-на-Дону противочумный институт </a:t>
            </a:r>
            <a:r>
              <a:rPr lang="ru-RU" sz="2000" dirty="0" err="1" smtClean="0"/>
              <a:t>Роспотребнадзора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14.ФБУН Ростовский </a:t>
            </a:r>
            <a:r>
              <a:rPr lang="ru-RU" sz="2000" dirty="0"/>
              <a:t>НИИ микробиологии и </a:t>
            </a:r>
            <a:r>
              <a:rPr lang="ru-RU" sz="2000" dirty="0" smtClean="0"/>
              <a:t>паразитологии </a:t>
            </a:r>
            <a:r>
              <a:rPr lang="ru-RU" sz="2000" dirty="0" err="1" smtClean="0"/>
              <a:t>Роспотребнадзора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15.ФГБУН </a:t>
            </a:r>
            <a:r>
              <a:rPr lang="ru-RU" sz="2000" dirty="0"/>
              <a:t>НАУКИ «</a:t>
            </a:r>
            <a:r>
              <a:rPr lang="ru-RU" sz="2000" dirty="0" smtClean="0"/>
              <a:t>Институт морских биологических исследований имени А.О</a:t>
            </a:r>
            <a:r>
              <a:rPr lang="ru-RU" sz="2000" dirty="0"/>
              <a:t>. </a:t>
            </a:r>
            <a:r>
              <a:rPr lang="ru-RU" sz="2000" dirty="0" smtClean="0"/>
              <a:t>Ковалевского </a:t>
            </a:r>
            <a:r>
              <a:rPr lang="ru-RU" sz="2000" dirty="0"/>
              <a:t>РАН</a:t>
            </a:r>
            <a:r>
              <a:rPr lang="ru-RU" sz="2000" dirty="0" smtClean="0"/>
              <a:t>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16.ФГБНУ </a:t>
            </a:r>
            <a:r>
              <a:rPr lang="ru-RU" sz="2000" dirty="0"/>
              <a:t>«Поволжский НИИ производства и </a:t>
            </a:r>
            <a:r>
              <a:rPr lang="ru-RU" sz="2000" dirty="0" smtClean="0"/>
              <a:t>переработки мясомолочной продукции</a:t>
            </a:r>
            <a:r>
              <a:rPr lang="ru-RU" sz="2000" dirty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17.РИАЦ </a:t>
            </a:r>
            <a:r>
              <a:rPr lang="ru-RU" sz="2000" dirty="0"/>
              <a:t>Ростовской атомной </a:t>
            </a:r>
            <a:r>
              <a:rPr lang="ru-RU" sz="2000" dirty="0" smtClean="0"/>
              <a:t>станцией</a:t>
            </a:r>
          </a:p>
          <a:p>
            <a:pPr marL="0" indent="0">
              <a:buNone/>
            </a:pPr>
            <a:r>
              <a:rPr lang="ru-RU" sz="2000" dirty="0" smtClean="0"/>
              <a:t>18.</a:t>
            </a:r>
            <a:r>
              <a:rPr lang="ru-RU" sz="2000" dirty="0"/>
              <a:t> ФГБОУ ВО Ставропольский ГМУ Минздрава </a:t>
            </a:r>
            <a:r>
              <a:rPr lang="ru-RU" sz="2000" dirty="0" smtClean="0"/>
              <a:t>России</a:t>
            </a:r>
          </a:p>
          <a:p>
            <a:pPr marL="0" indent="0">
              <a:buNone/>
            </a:pPr>
            <a:r>
              <a:rPr lang="ru-RU" sz="2000" dirty="0"/>
              <a:t>19. ФГБОУ ВПО «МГУ им. М.В. Ломоносова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08267"/>
              </p:ext>
            </p:extLst>
          </p:nvPr>
        </p:nvGraphicFramePr>
        <p:xfrm>
          <a:off x="388016" y="2386137"/>
          <a:ext cx="8432456" cy="34504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8000"/>
                <a:gridCol w="4104456"/>
              </a:tblGrid>
              <a:tr h="6609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Гос. задание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47 735, 2 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Договоры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12 281,3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626027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effectLst/>
                        </a:rPr>
                        <a:t>Гранты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1 750,0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8604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Клинические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8 907 ,3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70 673, 8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90"/>
                </a:solidFill>
              </a:rPr>
              <a:t>Объем финансирования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8042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Изобретательская деятельность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71463" y="4828070"/>
            <a:ext cx="84153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400" i="1" dirty="0">
                <a:solidFill>
                  <a:schemeClr val="tx1"/>
                </a:solidFill>
              </a:rPr>
              <a:t>Сотрудниками </a:t>
            </a:r>
            <a:r>
              <a:rPr kumimoji="0" lang="ru-RU" sz="2400" i="1" dirty="0" err="1">
                <a:solidFill>
                  <a:schemeClr val="tx1"/>
                </a:solidFill>
              </a:rPr>
              <a:t>РостГМУ</a:t>
            </a:r>
            <a:r>
              <a:rPr kumimoji="0" lang="ru-RU" sz="2400" i="1" dirty="0">
                <a:solidFill>
                  <a:schemeClr val="tx1"/>
                </a:solidFill>
              </a:rPr>
              <a:t> в </a:t>
            </a:r>
            <a:r>
              <a:rPr kumimoji="0" lang="ru-RU" sz="2400" i="1" dirty="0" smtClean="0">
                <a:solidFill>
                  <a:schemeClr val="tx1"/>
                </a:solidFill>
              </a:rPr>
              <a:t>2017 </a:t>
            </a:r>
            <a:r>
              <a:rPr kumimoji="0" lang="ru-RU" sz="2400" i="1" dirty="0">
                <a:solidFill>
                  <a:schemeClr val="tx1"/>
                </a:solidFill>
              </a:rPr>
              <a:t>году внедрено </a:t>
            </a:r>
            <a:r>
              <a:rPr kumimoji="0" lang="ru-RU" sz="2400" i="1" dirty="0" smtClean="0">
                <a:solidFill>
                  <a:schemeClr val="tx1"/>
                </a:solidFill>
              </a:rPr>
              <a:t>95 </a:t>
            </a:r>
            <a:r>
              <a:rPr kumimoji="0" lang="ru-RU" sz="2400" i="1" dirty="0">
                <a:solidFill>
                  <a:schemeClr val="tx1"/>
                </a:solidFill>
              </a:rPr>
              <a:t>результатов научных </a:t>
            </a:r>
            <a:r>
              <a:rPr kumimoji="0" lang="ru-RU" sz="2400" i="1" dirty="0" smtClean="0">
                <a:solidFill>
                  <a:schemeClr val="tx1"/>
                </a:solidFill>
              </a:rPr>
              <a:t>исследований</a:t>
            </a:r>
            <a:endParaRPr kumimoji="0" lang="ru-RU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65810"/>
              </p:ext>
            </p:extLst>
          </p:nvPr>
        </p:nvGraphicFramePr>
        <p:xfrm>
          <a:off x="683568" y="2276872"/>
          <a:ext cx="7776865" cy="1942015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3024336"/>
                <a:gridCol w="2448273"/>
              </a:tblGrid>
              <a:tr h="501855">
                <a:tc gridSpan="3"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3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Получено патентов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Получено положительных решений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Подано заявок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42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Научно-практические мероприятия 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-104775" y="1123950"/>
          <a:ext cx="886777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Документ" r:id="rId4" imgW="6458069" imgH="4849723" progId="Word.Document.12">
                  <p:embed/>
                </p:oleObj>
              </mc:Choice>
              <mc:Fallback>
                <p:oleObj name="Документ" r:id="rId4" imgW="6458069" imgH="484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5" y="1123950"/>
                        <a:ext cx="886777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07406"/>
              </p:ext>
            </p:extLst>
          </p:nvPr>
        </p:nvGraphicFramePr>
        <p:xfrm>
          <a:off x="1259632" y="1484784"/>
          <a:ext cx="6912768" cy="5433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4858"/>
                <a:gridCol w="2827910"/>
              </a:tblGrid>
              <a:tr h="88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Статус мероприятия</a:t>
                      </a:r>
                      <a:endParaRPr lang="ru-RU" sz="2000" b="1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 smtClean="0">
                          <a:effectLst/>
                        </a:rPr>
                        <a:t>2017</a:t>
                      </a:r>
                      <a:endParaRPr lang="ru-RU" sz="2000" b="1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Международные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1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0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Всероссийские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6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30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Межрегиональные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33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60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Региональные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42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90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Городские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14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50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Заседания ассоциаций/обществ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64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60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Школы/обучающие семинары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46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2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Молодежные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6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50" dirty="0" smtClean="0">
                          <a:effectLst/>
                          <a:latin typeface="+mn-lt"/>
                          <a:ea typeface="SimSun"/>
                          <a:cs typeface="Arial" panose="020B0604020202020204" pitchFamily="34" charset="0"/>
                        </a:rPr>
                        <a:t>     - Всероссийские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50" dirty="0" smtClean="0">
                          <a:effectLst/>
                          <a:latin typeface="+mn-lt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endParaRPr lang="ru-RU" sz="18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445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000" b="1" kern="0" dirty="0" smtClean="0">
                          <a:effectLst/>
                        </a:rPr>
                        <a:t>     -  Региональные</a:t>
                      </a:r>
                      <a:endParaRPr lang="ru-RU" sz="20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/>
                          <a:ea typeface="Calibri"/>
                        </a:rPr>
                        <a:t>48</a:t>
                      </a:r>
                      <a:endParaRPr lang="ru-RU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23170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000" b="1" kern="0" dirty="0" smtClean="0">
                          <a:effectLst/>
                        </a:rPr>
                        <a:t>     -  </a:t>
                      </a:r>
                      <a:r>
                        <a:rPr lang="ru-RU" sz="2000" b="1" kern="0" dirty="0" err="1" smtClean="0">
                          <a:effectLst/>
                        </a:rPr>
                        <a:t>Межкафедральные</a:t>
                      </a:r>
                      <a:endParaRPr lang="ru-RU" sz="20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/>
                          <a:ea typeface="Calibri"/>
                        </a:rPr>
                        <a:t>68</a:t>
                      </a:r>
                      <a:endParaRPr lang="ru-RU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42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Итого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  <a:endParaRPr lang="ru-RU" sz="18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70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Выступления сотрудников </a:t>
            </a:r>
            <a:r>
              <a:rPr kumimoji="0" lang="ru-RU" sz="4000" b="1" dirty="0" err="1" smtClean="0">
                <a:solidFill>
                  <a:srgbClr val="000090"/>
                </a:solidFill>
              </a:rPr>
              <a:t>РостГМУ</a:t>
            </a:r>
            <a:endParaRPr kumimoji="0" lang="ru-RU" sz="4000" b="1" dirty="0" smtClean="0">
              <a:solidFill>
                <a:srgbClr val="00009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133600"/>
            <a:ext cx="4248472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kumimoji="0" lang="ru-RU" sz="2600" dirty="0" smtClean="0">
              <a:solidFill>
                <a:srgbClr val="000000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707904" y="1556792"/>
            <a:ext cx="156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ru-RU" altLang="ru-RU" sz="2800" b="1" dirty="0" smtClean="0">
                <a:solidFill>
                  <a:srgbClr val="FF0000"/>
                </a:solidFill>
              </a:rPr>
              <a:t>   2017     </a:t>
            </a:r>
            <a:endParaRPr kumimoji="0"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95736" y="2133600"/>
            <a:ext cx="432048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1200"/>
              </a:spcAft>
              <a:defRPr/>
            </a:pPr>
            <a:r>
              <a:rPr kumimoji="0" lang="ru-RU" sz="2600" dirty="0" smtClean="0">
                <a:solidFill>
                  <a:schemeClr val="tx1"/>
                </a:solidFill>
              </a:rPr>
              <a:t>-на </a:t>
            </a:r>
            <a:r>
              <a:rPr kumimoji="0" lang="ru-RU" sz="2600" dirty="0">
                <a:solidFill>
                  <a:schemeClr val="tx1"/>
                </a:solidFill>
              </a:rPr>
              <a:t>международных конференциях с устными  и </a:t>
            </a:r>
            <a:r>
              <a:rPr kumimoji="0" lang="ru-RU" sz="2600" dirty="0" err="1">
                <a:solidFill>
                  <a:schemeClr val="tx1"/>
                </a:solidFill>
              </a:rPr>
              <a:t>постерными</a:t>
            </a:r>
            <a:r>
              <a:rPr kumimoji="0" lang="ru-RU" sz="2600" dirty="0">
                <a:solidFill>
                  <a:schemeClr val="tx1"/>
                </a:solidFill>
              </a:rPr>
              <a:t> докладами приняли участие  </a:t>
            </a:r>
            <a:r>
              <a:rPr kumimoji="0" lang="ru-RU" sz="2600" b="1" dirty="0">
                <a:solidFill>
                  <a:schemeClr val="tx1"/>
                </a:solidFill>
              </a:rPr>
              <a:t>294 </a:t>
            </a:r>
            <a:r>
              <a:rPr kumimoji="0" lang="ru-RU" sz="2600" dirty="0">
                <a:solidFill>
                  <a:schemeClr val="tx1"/>
                </a:solidFill>
              </a:rPr>
              <a:t>человека;</a:t>
            </a:r>
          </a:p>
          <a:p>
            <a:pPr marL="0" indent="0">
              <a:spcBef>
                <a:spcPts val="800"/>
              </a:spcBef>
              <a:spcAft>
                <a:spcPts val="1200"/>
              </a:spcAft>
              <a:defRPr/>
            </a:pPr>
            <a:r>
              <a:rPr kumimoji="0" lang="ru-RU" sz="2600" dirty="0" smtClean="0">
                <a:solidFill>
                  <a:srgbClr val="000000"/>
                </a:solidFill>
              </a:rPr>
              <a:t>-на </a:t>
            </a:r>
            <a:r>
              <a:rPr kumimoji="0" lang="ru-RU" sz="2600" dirty="0">
                <a:solidFill>
                  <a:srgbClr val="000000"/>
                </a:solidFill>
              </a:rPr>
              <a:t>российских конференциях различного  уровня выступили с докладами </a:t>
            </a:r>
            <a:r>
              <a:rPr kumimoji="0" lang="ru-RU" sz="2600" b="1" dirty="0">
                <a:solidFill>
                  <a:srgbClr val="000000"/>
                </a:solidFill>
              </a:rPr>
              <a:t>676 </a:t>
            </a:r>
            <a:r>
              <a:rPr kumimoji="0" lang="ru-RU" sz="2600" dirty="0">
                <a:solidFill>
                  <a:srgbClr val="000000"/>
                </a:solidFill>
              </a:rPr>
              <a:t>сотрудников университета</a:t>
            </a:r>
          </a:p>
          <a:p>
            <a:pPr marL="0" indent="0">
              <a:spcBef>
                <a:spcPts val="800"/>
              </a:spcBef>
              <a:spcAft>
                <a:spcPts val="1200"/>
              </a:spcAft>
              <a:defRPr/>
            </a:pPr>
            <a:r>
              <a:rPr kumimoji="0" lang="ru-RU" sz="26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52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Издательская деятельность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68923"/>
              </p:ext>
            </p:extLst>
          </p:nvPr>
        </p:nvGraphicFramePr>
        <p:xfrm>
          <a:off x="971600" y="1855054"/>
          <a:ext cx="7272808" cy="42645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/>
                <a:gridCol w="4464496"/>
              </a:tblGrid>
              <a:tr h="348151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30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Учебники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050" algn="l"/>
                        </a:tabLst>
                      </a:pPr>
                      <a:r>
                        <a:rPr lang="ru-RU" sz="1800" b="1" kern="50" dirty="0">
                          <a:effectLst/>
                          <a:latin typeface="Times New Roman"/>
                          <a:ea typeface="SimSun"/>
                        </a:rPr>
                        <a:t>5 (1 гриф </a:t>
                      </a:r>
                      <a:r>
                        <a:rPr lang="ru-RU" sz="1800" b="1" kern="50" dirty="0" smtClean="0">
                          <a:effectLst/>
                          <a:latin typeface="Times New Roman"/>
                          <a:ea typeface="SimSun"/>
                        </a:rPr>
                        <a:t>ФИРО)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69630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Учебные 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/>
                          <a:ea typeface="SimSun"/>
                        </a:rPr>
                        <a:t>146 (15с грифом)</a:t>
                      </a:r>
                      <a:endParaRPr lang="ru-RU" sz="1800" b="1" kern="5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79263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Учебно-методические 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/>
                          <a:ea typeface="SimSun"/>
                        </a:rPr>
                        <a:t>76</a:t>
                      </a:r>
                      <a:endParaRPr lang="ru-RU" sz="1800" b="1" kern="5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67718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Монографии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/>
                          <a:ea typeface="SimSun"/>
                        </a:rPr>
                        <a:t>32</a:t>
                      </a:r>
                      <a:endParaRPr lang="ru-RU" sz="1800" b="1" kern="5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Руководства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/>
                          <a:ea typeface="SimSun"/>
                        </a:rPr>
                        <a:t>12</a:t>
                      </a:r>
                      <a:endParaRPr lang="ru-RU" sz="1800" b="1" kern="5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/>
                          <a:ea typeface="SimSun"/>
                        </a:rPr>
                        <a:t>39</a:t>
                      </a:r>
                      <a:endParaRPr lang="ru-RU" sz="1800" b="1" kern="5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Сборники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effectLst/>
                          <a:latin typeface="Calibri"/>
                          <a:ea typeface="SimSun"/>
                        </a:rPr>
                        <a:t>77</a:t>
                      </a:r>
                      <a:endParaRPr lang="ru-RU" sz="1800" b="1" kern="5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8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0090"/>
                </a:solidFill>
              </a:rPr>
              <a:t> </a:t>
            </a:r>
            <a:r>
              <a:rPr lang="ru-RU" b="1" dirty="0" smtClean="0">
                <a:solidFill>
                  <a:srgbClr val="000090"/>
                </a:solidFill>
              </a:rPr>
              <a:t>Публикации научных исследований</a:t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>сотрудников </a:t>
            </a:r>
            <a:r>
              <a:rPr lang="ru-RU" b="1" dirty="0" err="1" smtClean="0">
                <a:solidFill>
                  <a:srgbClr val="000090"/>
                </a:solidFill>
              </a:rPr>
              <a:t>РостГМУ</a:t>
            </a:r>
            <a:endParaRPr lang="ru-RU" sz="6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55183"/>
              </p:ext>
            </p:extLst>
          </p:nvPr>
        </p:nvGraphicFramePr>
        <p:xfrm>
          <a:off x="683568" y="2348879"/>
          <a:ext cx="7920880" cy="3213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1143"/>
                <a:gridCol w="3839737"/>
              </a:tblGrid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          Журналы,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рекомендованные</a:t>
                      </a:r>
                      <a:r>
                        <a:rPr lang="ru-RU" sz="2000" b="1" baseline="0" dirty="0" smtClean="0">
                          <a:effectLst/>
                        </a:rPr>
                        <a:t> ВАК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ru-RU" sz="2000" b="1" dirty="0" smtClean="0">
                        <a:effectLst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Рецензируемые журналы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Зарубежные публикации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Тезисы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4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</a:rPr>
              <a:t>Достижения сотрудников </a:t>
            </a:r>
            <a:r>
              <a:rPr lang="ru-RU" b="1" dirty="0" err="1">
                <a:solidFill>
                  <a:srgbClr val="333399"/>
                </a:solidFill>
              </a:rPr>
              <a:t>РостГМУ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25144"/>
          </a:xfrm>
        </p:spPr>
        <p:txBody>
          <a:bodyPr>
            <a:normAutofit/>
          </a:bodyPr>
          <a:lstStyle/>
          <a:p>
            <a:r>
              <a:rPr lang="ru-RU" sz="2400" dirty="0"/>
              <a:t>По итогам </a:t>
            </a:r>
            <a:r>
              <a:rPr lang="en-US" sz="2400" dirty="0"/>
              <a:t>IV</a:t>
            </a:r>
            <a:r>
              <a:rPr lang="ru-RU" sz="2400" dirty="0"/>
              <a:t> «Всероссийского инновационного общественного конкурса на лучший учебник, учебное пособие», объявленного отделом сертификации учебно-методических и научных изданий в сфере общего образования работа «Милосердие как призвание» коллектива авторов Харламов Е.В., Склярова Е.К., Киселёва О.Ф. ученых </a:t>
            </a:r>
            <a:r>
              <a:rPr lang="ru-RU" sz="2400" dirty="0" err="1"/>
              <a:t>РостГМУ</a:t>
            </a:r>
            <a:r>
              <a:rPr lang="ru-RU" sz="2400" dirty="0"/>
              <a:t> награждена дипломами победителя в номинации: «Лучший учебник (учебное пособие) для вузов и послевузовского образования» и в номинация: «Общественное признание»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7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410445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Сотрудниками </a:t>
            </a:r>
            <a:r>
              <a:rPr lang="ru-RU" sz="2800" dirty="0"/>
              <a:t>университета под руководством ученых </a:t>
            </a:r>
            <a:r>
              <a:rPr lang="ru-RU" sz="2800" dirty="0" err="1"/>
              <a:t>РостГМУ</a:t>
            </a:r>
            <a:r>
              <a:rPr lang="ru-RU" sz="2800" dirty="0"/>
              <a:t> защищено </a:t>
            </a:r>
            <a:r>
              <a:rPr lang="ru-RU" sz="2800" b="1" dirty="0"/>
              <a:t>5 </a:t>
            </a:r>
            <a:r>
              <a:rPr lang="ru-RU" sz="2800" dirty="0"/>
              <a:t>докторских и </a:t>
            </a:r>
            <a:r>
              <a:rPr lang="ru-RU" sz="2800" b="1" dirty="0" smtClean="0"/>
              <a:t>32 </a:t>
            </a:r>
            <a:r>
              <a:rPr lang="ru-RU" sz="2800" dirty="0" smtClean="0"/>
              <a:t>кандидатские диссертации.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</a:rPr>
              <a:t>Защиты диссертационных</a:t>
            </a:r>
            <a:br>
              <a:rPr lang="ru-RU" b="1" dirty="0">
                <a:solidFill>
                  <a:srgbClr val="333399"/>
                </a:solidFill>
              </a:rPr>
            </a:br>
            <a:r>
              <a:rPr lang="ru-RU" b="1" dirty="0">
                <a:solidFill>
                  <a:srgbClr val="333399"/>
                </a:solidFill>
              </a:rPr>
              <a:t>исследований сотрудниками</a:t>
            </a:r>
            <a:br>
              <a:rPr lang="ru-RU" b="1" dirty="0">
                <a:solidFill>
                  <a:srgbClr val="333399"/>
                </a:solidFill>
              </a:rPr>
            </a:br>
            <a:r>
              <a:rPr lang="ru-RU" b="1" dirty="0" err="1" smtClean="0">
                <a:solidFill>
                  <a:srgbClr val="333399"/>
                </a:solidFill>
              </a:rPr>
              <a:t>РостГМУ</a:t>
            </a:r>
            <a:r>
              <a:rPr lang="ru-RU" b="1" dirty="0" smtClean="0">
                <a:solidFill>
                  <a:srgbClr val="333399"/>
                </a:solidFill>
              </a:rPr>
              <a:t> в 2017 г.</a:t>
            </a:r>
            <a:endParaRPr lang="ru-RU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45024"/>
            <a:ext cx="4263008" cy="299757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44644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435893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400" b="1" dirty="0">
                <a:solidFill>
                  <a:srgbClr val="000090"/>
                </a:solidFill>
              </a:rPr>
              <a:t>Клинические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39705"/>
              </p:ext>
            </p:extLst>
          </p:nvPr>
        </p:nvGraphicFramePr>
        <p:xfrm>
          <a:off x="1835696" y="1916832"/>
          <a:ext cx="5400600" cy="40324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0"/>
                <a:gridCol w="2520280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2017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ИТОГО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30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276475"/>
            <a:ext cx="914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ru-RU" sz="5400" b="1" dirty="0">
                <a:solidFill>
                  <a:srgbClr val="000090"/>
                </a:solidFill>
              </a:rPr>
              <a:t>Обучение в аспирантуре </a:t>
            </a:r>
            <a:r>
              <a:rPr kumimoji="0" lang="ru-RU" sz="5400" b="1" dirty="0" smtClean="0">
                <a:solidFill>
                  <a:srgbClr val="000090"/>
                </a:solidFill>
              </a:rPr>
              <a:t>2016г</a:t>
            </a:r>
            <a:endParaRPr kumimoji="0" lang="ru-RU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90"/>
                </a:solidFill>
              </a:rPr>
              <a:t>Обучение в </a:t>
            </a:r>
            <a:r>
              <a:rPr lang="ru-RU" b="1" dirty="0" smtClean="0">
                <a:solidFill>
                  <a:srgbClr val="000090"/>
                </a:solidFill>
              </a:rPr>
              <a:t>аспирантуре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365569"/>
              </p:ext>
            </p:extLst>
          </p:nvPr>
        </p:nvGraphicFramePr>
        <p:xfrm>
          <a:off x="467544" y="1268760"/>
          <a:ext cx="8424936" cy="530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3528392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направления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подготовки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реализуемых образовательных программ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06.06.01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Биологические науки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Д.б.н.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проф. Колмакова Т.С.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30.06.01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Фундаментальная медицина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доц.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Набока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31.06.01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Клиническая медицина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проф.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Чесникова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А.И.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32.06.01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проф.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Горблянский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Ю.Ю.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44.06.01 Образование и педагогические науки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Д.ф.н., доц.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Власова В.Н.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4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В 2017 году проведена  работа по разработке материалов, сопровождающих подготовку обучающихся в аспирантуре</a:t>
            </a:r>
            <a:endParaRPr lang="ru-RU" sz="3600" b="1" dirty="0">
              <a:solidFill>
                <a:srgbClr val="0000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Разработаны и утверждены учебные рабочие планы по образовательным программам аспирантуры, реализуемым в </a:t>
            </a:r>
            <a:r>
              <a:rPr lang="ru-RU" dirty="0" err="1" smtClean="0"/>
              <a:t>РостГМУ</a:t>
            </a:r>
            <a:r>
              <a:rPr lang="ru-RU" dirty="0" smtClean="0"/>
              <a:t> (</a:t>
            </a:r>
            <a:r>
              <a:rPr lang="ru-RU" b="1" dirty="0" smtClean="0"/>
              <a:t>106 планов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Актуализированы в соответствии с ФГОС ВО и утверждены основные образовательные программы аспирантуры (</a:t>
            </a:r>
            <a:r>
              <a:rPr lang="ru-RU" b="1" dirty="0" smtClean="0"/>
              <a:t>39 ООП</a:t>
            </a:r>
            <a:r>
              <a:rPr lang="ru-RU" dirty="0" smtClean="0"/>
              <a:t>), реализуемые в </a:t>
            </a:r>
            <a:r>
              <a:rPr lang="ru-RU" dirty="0" err="1" smtClean="0"/>
              <a:t>РостГМУ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9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90"/>
                </a:solidFill>
              </a:rPr>
              <a:t>Прием в аспирантуру </a:t>
            </a:r>
            <a:r>
              <a:rPr lang="ru-RU" sz="4000" b="1" dirty="0" smtClean="0">
                <a:solidFill>
                  <a:srgbClr val="000090"/>
                </a:solidFill>
              </a:rPr>
              <a:t/>
            </a:r>
            <a:br>
              <a:rPr lang="ru-RU" sz="4000" b="1" dirty="0" smtClean="0">
                <a:solidFill>
                  <a:srgbClr val="000090"/>
                </a:solidFill>
              </a:rPr>
            </a:br>
            <a:r>
              <a:rPr lang="ru-RU" sz="4000" b="1" dirty="0" smtClean="0">
                <a:solidFill>
                  <a:srgbClr val="000090"/>
                </a:solidFill>
              </a:rPr>
              <a:t>в 2017 году</a:t>
            </a:r>
            <a:endParaRPr lang="ru-RU" sz="40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963620"/>
              </p:ext>
            </p:extLst>
          </p:nvPr>
        </p:nvGraphicFramePr>
        <p:xfrm>
          <a:off x="251521" y="1340768"/>
          <a:ext cx="8712968" cy="507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742"/>
                <a:gridCol w="1772130"/>
                <a:gridCol w="1033742"/>
                <a:gridCol w="1181419"/>
                <a:gridCol w="738387"/>
                <a:gridCol w="959903"/>
                <a:gridCol w="904524"/>
                <a:gridCol w="1089121"/>
              </a:tblGrid>
              <a:tr h="79208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 направления подготовки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направления подготовки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КЦП приема граждан, обучающихся за счет бюджетных  ассигнований федерального  бюджета по программам подготовки научно-педагогических кадров в аспирантуре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(очная форма обучения)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принимаемых на обучение в аспирантуре за счет средств физических или юридических лиц по договорам об оказании платных образовательных услуг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обучения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6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06.06.01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Биологические науки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</a:tr>
              <a:tr h="5664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30.06.01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Фундаментальная медицина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</a:tr>
              <a:tr h="4046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31.06.01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Клиническая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</a:tr>
              <a:tr h="740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32.06.01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</a:tr>
              <a:tr h="328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kern="1200" dirty="0" smtClean="0">
                          <a:solidFill>
                            <a:srgbClr val="000090"/>
                          </a:solidFill>
                          <a:latin typeface="+mj-lt"/>
                          <a:ea typeface="+mj-ea"/>
                          <a:cs typeface="+mj-cs"/>
                        </a:rPr>
                        <a:t>38</a:t>
                      </a:r>
                      <a:endParaRPr lang="ru-RU" sz="3200" b="1" kern="1200" dirty="0">
                        <a:solidFill>
                          <a:srgbClr val="00009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88" marR="588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18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0"/>
                </a:solidFill>
              </a:rPr>
              <a:t>Эффективность обучения в аспирантуре</a:t>
            </a:r>
            <a:br>
              <a:rPr lang="ru-RU" sz="3200" b="1" dirty="0">
                <a:solidFill>
                  <a:srgbClr val="000090"/>
                </a:solidFill>
              </a:rPr>
            </a:br>
            <a:r>
              <a:rPr lang="ru-RU" sz="3200" b="1" dirty="0">
                <a:solidFill>
                  <a:srgbClr val="000090"/>
                </a:solidFill>
              </a:rPr>
              <a:t>ФГТ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84054"/>
              </p:ext>
            </p:extLst>
          </p:nvPr>
        </p:nvGraphicFramePr>
        <p:xfrm>
          <a:off x="467494" y="1484784"/>
          <a:ext cx="8208962" cy="2305244"/>
        </p:xfrm>
        <a:graphic>
          <a:graphicData uri="http://schemas.openxmlformats.org/drawingml/2006/table">
            <a:tbl>
              <a:tblPr/>
              <a:tblGrid>
                <a:gridCol w="2282825"/>
                <a:gridCol w="1455737"/>
                <a:gridCol w="1824038"/>
                <a:gridCol w="2646362"/>
              </a:tblGrid>
              <a:tr h="9814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Отчетный год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Выпуск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Из них с защитой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Эффективность, 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463" y="-9525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Обучение в аспирантуре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51720" y="911423"/>
            <a:ext cx="5574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Распределение численности аспирантов по формам обучения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7414061"/>
              </p:ext>
            </p:extLst>
          </p:nvPr>
        </p:nvGraphicFramePr>
        <p:xfrm>
          <a:off x="310953" y="1412776"/>
          <a:ext cx="8614221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456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90"/>
                </a:solidFill>
              </a:rPr>
              <a:t>Достижения аспирантов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Стипендии </a:t>
            </a:r>
            <a:r>
              <a:rPr lang="ru-RU" b="1" dirty="0"/>
              <a:t>«Правительства РФ»</a:t>
            </a:r>
            <a:r>
              <a:rPr lang="ru-RU" dirty="0"/>
              <a:t> и </a:t>
            </a:r>
            <a:r>
              <a:rPr lang="ru-RU" b="1" dirty="0"/>
              <a:t>«Президента РФ» </a:t>
            </a:r>
            <a:r>
              <a:rPr lang="ru-RU" dirty="0"/>
              <a:t>следующие аспиранты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endParaRPr lang="ru-RU" dirty="0"/>
          </a:p>
          <a:p>
            <a:pPr lvl="0" algn="just"/>
            <a:r>
              <a:rPr lang="ru-RU" sz="2800" dirty="0" err="1"/>
              <a:t>Крючкова</a:t>
            </a:r>
            <a:r>
              <a:rPr lang="ru-RU" sz="2800" dirty="0"/>
              <a:t> Марина Николаевна, аспирант 2 года, </a:t>
            </a:r>
            <a:r>
              <a:rPr lang="ru-RU" sz="2800" dirty="0" smtClean="0"/>
              <a:t>обучающийся по </a:t>
            </a:r>
            <a:r>
              <a:rPr lang="ru-RU" sz="2800" dirty="0"/>
              <a:t>направлению подготовки 31.06.01 Клиническая </a:t>
            </a:r>
            <a:r>
              <a:rPr lang="ru-RU" sz="2800" dirty="0" smtClean="0"/>
              <a:t>медицина, </a:t>
            </a:r>
          </a:p>
          <a:p>
            <a:pPr marL="0" lvl="0" indent="0" algn="just">
              <a:buNone/>
            </a:pPr>
            <a:r>
              <a:rPr lang="ru-RU" sz="2800" dirty="0" smtClean="0"/>
              <a:t>    науч. рук</a:t>
            </a:r>
            <a:r>
              <a:rPr lang="ru-RU" sz="2800" dirty="0"/>
              <a:t>. д.м.н., доц., зав. каф. Солдаткин В.А.;</a:t>
            </a:r>
            <a:endParaRPr lang="ru-RU" sz="2800" dirty="0" smtClean="0"/>
          </a:p>
          <a:p>
            <a:pPr lvl="0" algn="just"/>
            <a:endParaRPr lang="ru-RU" sz="2800" dirty="0"/>
          </a:p>
          <a:p>
            <a:pPr lvl="0" algn="just"/>
            <a:r>
              <a:rPr lang="ru-RU" sz="2800" dirty="0" err="1"/>
              <a:t>Щетко</a:t>
            </a:r>
            <a:r>
              <a:rPr lang="ru-RU" sz="2800" dirty="0"/>
              <a:t> Виталий Николаевич, аспирант 3 года, обучающийся по направлению подготовки 31.06.01 Клиническая </a:t>
            </a:r>
            <a:r>
              <a:rPr lang="ru-RU" sz="2800" dirty="0" smtClean="0"/>
              <a:t>медицина, </a:t>
            </a:r>
          </a:p>
          <a:p>
            <a:pPr marL="0" lv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науч. </a:t>
            </a:r>
            <a:r>
              <a:rPr lang="ru-RU" sz="2800" dirty="0"/>
              <a:t>рук. д.м.н., доц. каф.      Сидоров Р.В</a:t>
            </a:r>
            <a:r>
              <a:rPr lang="ru-RU" sz="2800" dirty="0" smtClean="0"/>
              <a:t>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65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90"/>
                </a:solidFill>
              </a:rPr>
              <a:t>Достижения аспирантов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/>
              <a:t>С</a:t>
            </a:r>
            <a:r>
              <a:rPr lang="ru-RU" sz="4400" dirty="0" smtClean="0"/>
              <a:t>типендия </a:t>
            </a:r>
            <a:r>
              <a:rPr lang="ru-RU" sz="4400" b="1" dirty="0"/>
              <a:t>«Губернатора Ростовской </a:t>
            </a:r>
            <a:r>
              <a:rPr lang="ru-RU" sz="4400" b="1" dirty="0" smtClean="0"/>
              <a:t>области»</a:t>
            </a:r>
          </a:p>
          <a:p>
            <a:pPr algn="just"/>
            <a:r>
              <a:rPr lang="ru-RU" sz="3800" dirty="0" smtClean="0"/>
              <a:t>Аверкина </a:t>
            </a:r>
            <a:r>
              <a:rPr lang="ru-RU" sz="3800" dirty="0"/>
              <a:t>Лидия Александровна, аспирант 3 года, </a:t>
            </a:r>
            <a:r>
              <a:rPr lang="ru-RU" sz="3800" dirty="0" smtClean="0"/>
              <a:t>обучающаяся по </a:t>
            </a:r>
            <a:r>
              <a:rPr lang="ru-RU" sz="3800" dirty="0"/>
              <a:t>направлению подготовки 31.06.01 Клиническая </a:t>
            </a:r>
            <a:r>
              <a:rPr lang="ru-RU" sz="3800" dirty="0" smtClean="0"/>
              <a:t>медицина, </a:t>
            </a:r>
          </a:p>
          <a:p>
            <a:pPr marL="0" indent="0" algn="just">
              <a:buNone/>
            </a:pPr>
            <a:r>
              <a:rPr lang="ru-RU" sz="3800" dirty="0" smtClean="0"/>
              <a:t>      науч. </a:t>
            </a:r>
            <a:r>
              <a:rPr lang="ru-RU" sz="3800" dirty="0"/>
              <a:t>рук. д.м.н., доц., </a:t>
            </a:r>
            <a:r>
              <a:rPr lang="ru-RU" sz="3800" dirty="0" smtClean="0"/>
              <a:t>зав. </a:t>
            </a:r>
            <a:r>
              <a:rPr lang="ru-RU" sz="3800" dirty="0"/>
              <a:t>каф. Лебеденко А.А</a:t>
            </a:r>
            <a:r>
              <a:rPr lang="ru-RU" sz="3800" dirty="0" smtClean="0"/>
              <a:t>.;</a:t>
            </a:r>
          </a:p>
          <a:p>
            <a:pPr marL="0" indent="0" algn="just">
              <a:buNone/>
            </a:pPr>
            <a:endParaRPr lang="ru-RU" sz="3800" dirty="0"/>
          </a:p>
          <a:p>
            <a:pPr lvl="0" algn="just"/>
            <a:r>
              <a:rPr lang="ru-RU" sz="3800" dirty="0"/>
              <a:t>Конторович Елена Павловна, аспирант 3 года, обучающаяся по направлению подготовки 32.06.01 Медико-профилактическое </a:t>
            </a:r>
            <a:r>
              <a:rPr lang="ru-RU" sz="3800" dirty="0" smtClean="0"/>
              <a:t>дело, </a:t>
            </a:r>
          </a:p>
          <a:p>
            <a:pPr marL="0" lvl="0" indent="0" algn="just">
              <a:buNone/>
            </a:pPr>
            <a:r>
              <a:rPr lang="ru-RU" sz="3800" dirty="0" smtClean="0"/>
              <a:t>      науч. </a:t>
            </a:r>
            <a:r>
              <a:rPr lang="ru-RU" sz="3800" dirty="0"/>
              <a:t>рук. д.м.н., доц., зав. каф. </a:t>
            </a:r>
            <a:r>
              <a:rPr lang="ru-RU" sz="3800" dirty="0" err="1"/>
              <a:t>Горблянский</a:t>
            </a:r>
            <a:r>
              <a:rPr lang="ru-RU" sz="3800" dirty="0"/>
              <a:t> Ю.Ю</a:t>
            </a:r>
            <a:r>
              <a:rPr lang="ru-RU" sz="3800" dirty="0" smtClean="0"/>
              <a:t>.;</a:t>
            </a:r>
          </a:p>
          <a:p>
            <a:pPr marL="0" lvl="0" indent="0" algn="just">
              <a:buNone/>
            </a:pPr>
            <a:endParaRPr lang="ru-RU" sz="3800" dirty="0"/>
          </a:p>
          <a:p>
            <a:pPr lvl="0" algn="just"/>
            <a:r>
              <a:rPr lang="ru-RU" sz="3800" dirty="0"/>
              <a:t>Кобзева Наталия Дмитриевна, аспирант 3 года, обучающаяся по направлению подготовки 31.06.01 Клиническая </a:t>
            </a:r>
            <a:r>
              <a:rPr lang="ru-RU" sz="3800" dirty="0" smtClean="0"/>
              <a:t>медицина,</a:t>
            </a:r>
          </a:p>
          <a:p>
            <a:pPr marL="0" lvl="0" indent="0" algn="just">
              <a:buNone/>
            </a:pPr>
            <a:r>
              <a:rPr lang="ru-RU" sz="3800" dirty="0" smtClean="0"/>
              <a:t>      науч. </a:t>
            </a:r>
            <a:r>
              <a:rPr lang="ru-RU" sz="3800" dirty="0"/>
              <a:t>рук. д.м.н., проф., зав. каф. Терентьев В.П</a:t>
            </a:r>
            <a:r>
              <a:rPr lang="ru-RU" sz="3800" dirty="0" smtClean="0"/>
              <a:t>.;</a:t>
            </a:r>
          </a:p>
          <a:p>
            <a:pPr marL="0" lvl="0" indent="0" algn="just">
              <a:buNone/>
            </a:pPr>
            <a:endParaRPr lang="ru-RU" sz="3800" dirty="0"/>
          </a:p>
          <a:p>
            <a:pPr lvl="0" algn="just"/>
            <a:r>
              <a:rPr lang="ru-RU" sz="3800" dirty="0"/>
              <a:t>Костюков Дмитрий Станиславович, аспирант 3 года, обучающийся по направлению подготовки 31.06.01 Клиническая </a:t>
            </a:r>
            <a:r>
              <a:rPr lang="ru-RU" sz="3800" dirty="0" smtClean="0"/>
              <a:t>медицина, </a:t>
            </a:r>
          </a:p>
          <a:p>
            <a:pPr marL="0" lvl="0" indent="0" algn="just">
              <a:buNone/>
            </a:pPr>
            <a:r>
              <a:rPr lang="ru-RU" sz="3800" dirty="0" smtClean="0"/>
              <a:t>      науч. рук</a:t>
            </a:r>
            <a:r>
              <a:rPr lang="ru-RU" sz="3800" dirty="0"/>
              <a:t>. д.м.н., проф., зав. каф. Женило В.М</a:t>
            </a:r>
            <a:r>
              <a:rPr lang="ru-RU" sz="3800" dirty="0" smtClean="0"/>
              <a:t>.</a:t>
            </a:r>
            <a:endParaRPr lang="ru-RU" sz="38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2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90"/>
                </a:solidFill>
              </a:rPr>
              <a:t>Достижения аспирантов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П</a:t>
            </a:r>
            <a:r>
              <a:rPr lang="ru-RU" sz="2800" dirty="0" smtClean="0"/>
              <a:t>обедитель </a:t>
            </a:r>
            <a:r>
              <a:rPr lang="ru-RU" sz="2800" dirty="0"/>
              <a:t>Городского </a:t>
            </a:r>
            <a:r>
              <a:rPr lang="ru-RU" sz="2800" dirty="0" smtClean="0"/>
              <a:t>конкурса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b="1" dirty="0"/>
              <a:t>«Лучшие студенты 2017 года» </a:t>
            </a:r>
            <a:r>
              <a:rPr lang="ru-RU" sz="2800" dirty="0"/>
              <a:t>в номинации «Достижения в научно-исследовательской деятельности» </a:t>
            </a:r>
            <a:endParaRPr lang="ru-RU" sz="2800" dirty="0" smtClean="0"/>
          </a:p>
          <a:p>
            <a:pPr marL="0" indent="0" algn="ctr">
              <a:buNone/>
            </a:pPr>
            <a:endParaRPr lang="ru-RU" dirty="0" smtClean="0"/>
          </a:p>
          <a:p>
            <a:pPr algn="just"/>
            <a:r>
              <a:rPr lang="ru-RU" sz="2400" dirty="0" smtClean="0"/>
              <a:t>Чайка </a:t>
            </a:r>
            <a:r>
              <a:rPr lang="ru-RU" sz="2400" dirty="0"/>
              <a:t>Софья Олеговна, аспирант 4 года, обучающаяся по направлению подготовки 06.06.01 Биологические науки,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 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науч.рук</a:t>
            </a:r>
            <a:r>
              <a:rPr lang="ru-RU" sz="2400" dirty="0" smtClean="0"/>
              <a:t>. д.м.н</a:t>
            </a:r>
            <a:r>
              <a:rPr lang="ru-RU" sz="2400" dirty="0"/>
              <a:t>., проф. кая. </a:t>
            </a:r>
            <a:r>
              <a:rPr lang="ru-RU" sz="2400" dirty="0" err="1"/>
              <a:t>Телесманич</a:t>
            </a:r>
            <a:r>
              <a:rPr lang="ru-RU" sz="2400" dirty="0"/>
              <a:t> Н.Р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32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solidFill>
                  <a:srgbClr val="000090"/>
                </a:solidFill>
              </a:rPr>
              <a:t>Научные платформы</a:t>
            </a:r>
            <a:endParaRPr kumimoji="0" lang="ru-RU" altLang="ru-RU" sz="4000" b="1" dirty="0" smtClean="0">
              <a:solidFill>
                <a:srgbClr val="00009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96764"/>
              </p:ext>
            </p:extLst>
          </p:nvPr>
        </p:nvGraphicFramePr>
        <p:xfrm>
          <a:off x="503238" y="980728"/>
          <a:ext cx="8137525" cy="57626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659"/>
                <a:gridCol w="3816866"/>
              </a:tblGrid>
              <a:tr h="484918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Научная платформа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Кафедры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78341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Онкология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Кардиология и ангиология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Неврология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Эндокринология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Педиатрия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Психиатрия и зависимости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Иммунология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Микробиология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кафедр,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Фармакология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Профилактическая среда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 кафедры и УВЦ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Репродуктивное здоровье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кафедр и НИИАП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Регенеративная медицина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Инвазивные технологии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Инновационные фундаментальные технологии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852936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6000" b="1" dirty="0" smtClean="0">
                <a:solidFill>
                  <a:srgbClr val="000090"/>
                </a:solidFill>
              </a:rPr>
              <a:t>Молодежное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6000" b="1" dirty="0">
                <a:solidFill>
                  <a:srgbClr val="000090"/>
                </a:solidFill>
              </a:rPr>
              <a:t>н</a:t>
            </a:r>
            <a:r>
              <a:rPr kumimoji="0" lang="ru-RU" sz="6000" b="1" dirty="0" smtClean="0">
                <a:solidFill>
                  <a:srgbClr val="000090"/>
                </a:solidFill>
              </a:rPr>
              <a:t>аучное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6000" b="1" dirty="0" smtClean="0">
                <a:solidFill>
                  <a:srgbClr val="000090"/>
                </a:solidFill>
              </a:rPr>
              <a:t>общество</a:t>
            </a:r>
            <a:endParaRPr kumimoji="0" lang="ru-RU" sz="6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1313246"/>
              </p:ext>
            </p:extLst>
          </p:nvPr>
        </p:nvGraphicFramePr>
        <p:xfrm>
          <a:off x="184678" y="1505036"/>
          <a:ext cx="5278213" cy="329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5100" b="1" dirty="0">
                <a:solidFill>
                  <a:srgbClr val="17375E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71 ИНК</a:t>
            </a:r>
            <a:endParaRPr kumimoji="0" lang="en-US" sz="5100" b="1" dirty="0">
              <a:solidFill>
                <a:srgbClr val="17375E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5243" y="1505036"/>
            <a:ext cx="3290991" cy="3573573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Причины отклонения работ:</a:t>
            </a:r>
          </a:p>
          <a:p>
            <a:pPr marL="321457" indent="-3214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Нулевой рейтинг после рецензии или дубликаты – </a:t>
            </a:r>
            <a:r>
              <a:rPr lang="ru-RU" sz="2000" b="1" dirty="0"/>
              <a:t>15/37</a:t>
            </a:r>
          </a:p>
          <a:p>
            <a:pPr marL="321457" indent="-3214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Несоответствие срокам подачи работ – </a:t>
            </a:r>
            <a:r>
              <a:rPr lang="ru-RU" sz="2000" b="1" dirty="0"/>
              <a:t>12</a:t>
            </a:r>
          </a:p>
          <a:p>
            <a:pPr marL="321457" indent="-3214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Отправлено работ на доработку/не исправлены – </a:t>
            </a:r>
            <a:r>
              <a:rPr lang="ru-RU" sz="2000" b="1" dirty="0"/>
              <a:t>25/4</a:t>
            </a:r>
          </a:p>
          <a:p>
            <a:pPr marL="321457" indent="-3214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Плагиат - </a:t>
            </a:r>
            <a:r>
              <a:rPr lang="ru-RU" sz="2000" b="1" dirty="0"/>
              <a:t>0</a:t>
            </a:r>
            <a:endParaRPr lang="en-US" sz="20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04710"/>
              </p:ext>
            </p:extLst>
          </p:nvPr>
        </p:nvGraphicFramePr>
        <p:xfrm>
          <a:off x="1078487" y="5201072"/>
          <a:ext cx="6987026" cy="1485250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2517317">
                  <a:extLst>
                    <a:ext uri="{9D8B030D-6E8A-4147-A177-3AD203B41FA5}">
                      <a16:colId xmlns="" xmlns:a16="http://schemas.microsoft.com/office/drawing/2014/main" val="3664721817"/>
                    </a:ext>
                  </a:extLst>
                </a:gridCol>
                <a:gridCol w="4469709">
                  <a:extLst>
                    <a:ext uri="{9D8B030D-6E8A-4147-A177-3AD203B41FA5}">
                      <a16:colId xmlns="" xmlns:a16="http://schemas.microsoft.com/office/drawing/2014/main" val="2887995856"/>
                    </a:ext>
                  </a:extLst>
                </a:gridCol>
              </a:tblGrid>
              <a:tr h="14852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+mn-lt"/>
                        </a:rPr>
                        <a:t>Награждение </a:t>
                      </a:r>
                      <a:endParaRPr lang="ru-RU" sz="17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Диплом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Публикация 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 журнале </a:t>
                      </a: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ВАК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Работа 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 всероссийской </a:t>
                      </a: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конференции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Сборник ИНК в РИНЦ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48224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5100" b="1" dirty="0">
                <a:solidFill>
                  <a:srgbClr val="485C8C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4 ИНС</a:t>
            </a:r>
            <a:endParaRPr kumimoji="0" lang="en-US" sz="5100" b="1" dirty="0">
              <a:solidFill>
                <a:srgbClr val="485C8C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49807"/>
              </p:ext>
            </p:extLst>
          </p:nvPr>
        </p:nvGraphicFramePr>
        <p:xfrm>
          <a:off x="611561" y="1405411"/>
          <a:ext cx="7776866" cy="4899064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2829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6844">
                  <a:extLst>
                    <a:ext uri="{9D8B030D-6E8A-4147-A177-3AD203B41FA5}">
                      <a16:colId xmlns="" xmlns:a16="http://schemas.microsoft.com/office/drawing/2014/main" val="199456019"/>
                    </a:ext>
                  </a:extLst>
                </a:gridCol>
                <a:gridCol w="1236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0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Параметр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7" marR="91427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 ИНС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7" marR="91427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ИНС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7" marR="91427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 ИНС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7" marR="91427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 ИНС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7" marR="91427" horzOverflow="overflow">
                    <a:solidFill>
                      <a:srgbClr val="4693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поданных работ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9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устных выступлений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49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секций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победителей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участвующих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62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205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Ординаторов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Аспирантов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108</a:t>
                      </a:r>
                    </a:p>
                  </a:txBody>
                  <a:tcPr marL="91427" marR="914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7" marR="91427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51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Ярмарка кружков</a:t>
            </a:r>
            <a:endParaRPr kumimoji="0" lang="en-US" sz="5100" b="1" dirty="0">
              <a:solidFill>
                <a:schemeClr val="tx2">
                  <a:lumMod val="75000"/>
                </a:schemeClr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graphicFrame>
        <p:nvGraphicFramePr>
          <p:cNvPr id="11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99908"/>
              </p:ext>
            </p:extLst>
          </p:nvPr>
        </p:nvGraphicFramePr>
        <p:xfrm>
          <a:off x="323528" y="1772816"/>
          <a:ext cx="8583539" cy="46220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92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9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9233">
                  <a:extLst>
                    <a:ext uri="{9D8B030D-6E8A-4147-A177-3AD203B41FA5}">
                      <a16:colId xmlns="" xmlns:a16="http://schemas.microsoft.com/office/drawing/2014/main" val="3534587681"/>
                    </a:ext>
                  </a:extLst>
                </a:gridCol>
                <a:gridCol w="1969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0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ЯК-2014</a:t>
                      </a:r>
                    </a:p>
                  </a:txBody>
                  <a:tcPr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ЯК-2015</a:t>
                      </a:r>
                    </a:p>
                  </a:txBody>
                  <a:tcPr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ЯК-2016</a:t>
                      </a:r>
                    </a:p>
                  </a:txBody>
                  <a:tcPr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ЯК-2017</a:t>
                      </a:r>
                    </a:p>
                  </a:txBody>
                  <a:tcPr>
                    <a:solidFill>
                      <a:srgbClr val="4693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r>
                        <a:rPr lang="ru-RU" sz="1700" dirty="0"/>
                        <a:t>Количество участвующих МНК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46 + 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44 </a:t>
                      </a:r>
                      <a:r>
                        <a:rPr lang="ru-RU" sz="1700" dirty="0"/>
                        <a:t>+ СО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r>
                        <a:rPr lang="ru-RU" sz="1700" dirty="0"/>
                        <a:t>Жюри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Студенты 1-6 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Сформировано и утверждено из числа профессорско-преподавательского состава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Сформировано и утверждено из числа профессорско-преподавательского состава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Сформировано и утверждено из числа профессорско-преподавательского состава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ru-RU" sz="1700" dirty="0"/>
                        <a:t>Критерии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регламентированы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регламентированы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регламентированы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874">
                <a:tc>
                  <a:txBody>
                    <a:bodyPr/>
                    <a:lstStyle/>
                    <a:p>
                      <a:r>
                        <a:rPr lang="ru-RU" sz="1700" dirty="0"/>
                        <a:t>Освещение в </a:t>
                      </a:r>
                      <a:r>
                        <a:rPr lang="ru-RU" sz="1700" dirty="0" err="1"/>
                        <a:t>соцсетях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/>
                        <a:t>Вконтакте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/>
                        <a:t>Вконтакте</a:t>
                      </a:r>
                      <a:endParaRPr lang="ru-RU" sz="1700" dirty="0"/>
                    </a:p>
                    <a:p>
                      <a:r>
                        <a:rPr lang="en-US" sz="1700" dirty="0"/>
                        <a:t>Instagram:</a:t>
                      </a:r>
                      <a:r>
                        <a:rPr lang="ru-RU" sz="1700" dirty="0"/>
                        <a:t> фотоконкурс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Активная информационная компания в соцсетях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Активная информационная компания в соцсетях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5100" b="1" dirty="0">
                <a:solidFill>
                  <a:srgbClr val="17375E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Ярмарка кружков</a:t>
            </a:r>
            <a:endParaRPr kumimoji="0" lang="en-US" sz="5100" b="1" dirty="0">
              <a:solidFill>
                <a:srgbClr val="17375E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81" y="1367567"/>
            <a:ext cx="5216466" cy="3478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6" y="3641294"/>
            <a:ext cx="4951656" cy="33017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" y="1382713"/>
            <a:ext cx="4398084" cy="2932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39" y="3653738"/>
            <a:ext cx="4673261" cy="3116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8" y="2011343"/>
            <a:ext cx="5559105" cy="37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kumimoji="0" lang="en-US" sz="5100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81723"/>
              </p:ext>
            </p:extLst>
          </p:nvPr>
        </p:nvGraphicFramePr>
        <p:xfrm>
          <a:off x="251519" y="1321174"/>
          <a:ext cx="8496946" cy="53312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65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9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72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Организация научно-практических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мероприятий</a:t>
                      </a: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 horzOverflow="overflow">
                    <a:solidFill>
                      <a:srgbClr val="4693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Региональная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межрегиональная конференция, издание сборника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1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Региональная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межрегиональная конференция, без издания сборника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1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Межкафедральная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конференция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1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Внутривузовская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олимпиада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1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Всероссийская конференция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н/д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н/д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7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60000" lnSpcReduction="200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5100" b="1" dirty="0" smtClean="0">
                <a:solidFill>
                  <a:srgbClr val="17375E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Участие в научно-практических мероприятиях</a:t>
            </a:r>
            <a:endParaRPr kumimoji="0" lang="en-US" sz="5100" b="1" dirty="0">
              <a:solidFill>
                <a:srgbClr val="17375E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93772"/>
              </p:ext>
            </p:extLst>
          </p:nvPr>
        </p:nvGraphicFramePr>
        <p:xfrm>
          <a:off x="467543" y="1321174"/>
          <a:ext cx="8208912" cy="50601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21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1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6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3044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/>
                        <a:t>2015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/>
                        <a:t>2016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 smtClean="0"/>
                        <a:t>2017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tx1"/>
                          </a:solidFill>
                        </a:rPr>
                        <a:t>Участие в научных </a:t>
                      </a:r>
                      <a:r>
                        <a:rPr lang="ru-RU" sz="1700" u="none" strike="noStrike" dirty="0" smtClean="0">
                          <a:solidFill>
                            <a:schemeClr val="tx1"/>
                          </a:solidFill>
                        </a:rPr>
                        <a:t>мероприятиях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вне РостГМУ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u="none" strike="noStrike" dirty="0"/>
                        <a:t>Всероссийские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5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u="none" strike="noStrike" dirty="0"/>
                        <a:t>Региональные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123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130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2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/>
                        <a:t>Призовое место на научных всероссийских мероприятиях</a:t>
                      </a:r>
                      <a:endParaRPr lang="ru-RU" sz="1700" b="1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/>
                        <a:t>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u="none" strike="noStrike" dirty="0"/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9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2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/>
                        <a:t>Призовое место на научных региональных мероприятиях</a:t>
                      </a:r>
                      <a:endParaRPr lang="ru-RU" sz="1700" b="0" i="0" u="none" strike="noStrike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4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400" b="1" cap="all" dirty="0" err="1">
                <a:solidFill>
                  <a:srgbClr val="002D99"/>
                </a:solidFill>
              </a:rPr>
              <a:t>РЕГИОНАЛЬНый</a:t>
            </a:r>
            <a:r>
              <a:rPr lang="ru-RU" sz="2400" b="1" cap="all" dirty="0">
                <a:solidFill>
                  <a:srgbClr val="002D99"/>
                </a:solidFill>
              </a:rPr>
              <a:t> ЭТАП ХХVI ВСЕРОССИЙСКОЙ ОЛИМПИАДЫ ПО ХИРУРГИИ ИМ. АКАДЕМИКА М.И.ПЕРЕЛЬМАНА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pic>
        <p:nvPicPr>
          <p:cNvPr id="11" name="Рисунок 10" descr="AqvzhL0ri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484784"/>
            <a:ext cx="6480720" cy="384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03848" y="56612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III</a:t>
            </a:r>
            <a:r>
              <a:rPr lang="ru-RU" sz="2800" b="1" dirty="0" smtClean="0"/>
              <a:t> место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26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cap="all" dirty="0" smtClean="0">
                <a:solidFill>
                  <a:srgbClr val="002D99"/>
                </a:solidFill>
              </a:rPr>
              <a:t>II </a:t>
            </a:r>
            <a:r>
              <a:rPr lang="ru-RU" cap="all" dirty="0" err="1" smtClean="0">
                <a:solidFill>
                  <a:srgbClr val="002D99"/>
                </a:solidFill>
              </a:rPr>
              <a:t>ВСЕРОССИЙСКая</a:t>
            </a:r>
            <a:r>
              <a:rPr lang="ru-RU" cap="all" dirty="0" smtClean="0">
                <a:solidFill>
                  <a:srgbClr val="002D99"/>
                </a:solidFill>
              </a:rPr>
              <a:t> </a:t>
            </a:r>
            <a:r>
              <a:rPr lang="ru-RU" cap="all" dirty="0" err="1" smtClean="0">
                <a:solidFill>
                  <a:srgbClr val="002D99"/>
                </a:solidFill>
              </a:rPr>
              <a:t>ОЛИМПИАДа</a:t>
            </a:r>
            <a:r>
              <a:rPr lang="ru-RU" cap="all" dirty="0" smtClean="0">
                <a:solidFill>
                  <a:srgbClr val="002D99"/>
                </a:solidFill>
              </a:rPr>
              <a:t> ПО АНАТОМИИ ЧЕЛОВЕКА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658" y="2011343"/>
            <a:ext cx="5113693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ru-RU" sz="1400" dirty="0"/>
              <a:t>.</a:t>
            </a:r>
          </a:p>
        </p:txBody>
      </p:sp>
      <p:pic>
        <p:nvPicPr>
          <p:cNvPr id="10" name="Рисунок 9" descr="IMG_1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124744"/>
            <a:ext cx="4387988" cy="32909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76" y="4581128"/>
            <a:ext cx="7848872" cy="203469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итогам олимпиады в общекомандном зачете в теоретической части команда </a:t>
            </a:r>
            <a:r>
              <a:rPr lang="ru-RU" sz="2000" dirty="0" err="1"/>
              <a:t>РостГМУ</a:t>
            </a:r>
            <a:r>
              <a:rPr lang="ru-RU" sz="2000" dirty="0"/>
              <a:t> заняла </a:t>
            </a:r>
            <a:r>
              <a:rPr lang="ru-RU" sz="2800" b="1" dirty="0"/>
              <a:t>I место.</a:t>
            </a:r>
            <a:br>
              <a:rPr lang="ru-RU" sz="2800" b="1" dirty="0"/>
            </a:br>
            <a:r>
              <a:rPr lang="ru-RU" sz="2000" dirty="0"/>
              <a:t>В личном зачете среди всех участников Олимпиады III место заняла Мария Сенченко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II место в личном зачете в теоретическом конкурсе получил Александр Янченков.</a:t>
            </a:r>
          </a:p>
        </p:txBody>
      </p:sp>
    </p:spTree>
    <p:extLst>
      <p:ext uri="{BB962C8B-B14F-4D97-AF65-F5344CB8AC3E}">
        <p14:creationId xmlns:p14="http://schemas.microsoft.com/office/powerpoint/2010/main" val="33915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4200" cap="all" dirty="0">
                <a:solidFill>
                  <a:srgbClr val="002D99"/>
                </a:solidFill>
              </a:rPr>
              <a:t>Асклепий 2017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5229200"/>
            <a:ext cx="8708468" cy="129602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just"/>
            <a:r>
              <a:rPr lang="ru-RU" sz="2000" dirty="0"/>
              <a:t>Студенты </a:t>
            </a:r>
            <a:r>
              <a:rPr lang="ru-RU" sz="2000" dirty="0" err="1"/>
              <a:t>РостГМУ</a:t>
            </a:r>
            <a:r>
              <a:rPr lang="ru-RU" sz="2000" dirty="0"/>
              <a:t> впервые приняли участие во Всероссийской олимпиаде с международным участием по оказанию экстренной и неотложной помощи «Асклепий-2017» и стали лучшими в одной из номинаций. </a:t>
            </a:r>
          </a:p>
          <a:p>
            <a:pPr algn="just"/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4" y="1583105"/>
            <a:ext cx="4082879" cy="30621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8" y="1346976"/>
            <a:ext cx="4789369" cy="31935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26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6632"/>
            <a:ext cx="6696744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4149080"/>
            <a:ext cx="69127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0"/>
                </a:solidFill>
              </a:rPr>
              <a:t>«Эндокринология», «Иммунология</a:t>
            </a:r>
            <a:r>
              <a:rPr lang="ru-RU" sz="3600" b="1" dirty="0" smtClean="0">
                <a:solidFill>
                  <a:srgbClr val="000090"/>
                </a:solidFill>
              </a:rPr>
              <a:t>»,  </a:t>
            </a:r>
            <a:r>
              <a:rPr lang="ru-RU" altLang="ru-RU" sz="3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3600" b="1" dirty="0">
                <a:solidFill>
                  <a:srgbClr val="333399"/>
                </a:solidFill>
                <a:cs typeface="Arial" pitchFamily="34" charset="0"/>
              </a:rPr>
              <a:t>«Репродуктивное здоровье»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400" b="1" cap="all" dirty="0">
                <a:solidFill>
                  <a:srgbClr val="002D99"/>
                </a:solidFill>
              </a:rPr>
              <a:t>VIII </a:t>
            </a:r>
            <a:r>
              <a:rPr lang="ru-RU" sz="2400" b="1" cap="all" dirty="0" err="1">
                <a:solidFill>
                  <a:srgbClr val="002D99"/>
                </a:solidFill>
              </a:rPr>
              <a:t>МЕЖДУНАРОДНая</a:t>
            </a:r>
            <a:r>
              <a:rPr lang="ru-RU" sz="2400" b="1" cap="all" dirty="0">
                <a:solidFill>
                  <a:srgbClr val="002D99"/>
                </a:solidFill>
              </a:rPr>
              <a:t> </a:t>
            </a:r>
            <a:r>
              <a:rPr lang="ru-RU" sz="2400" b="1" cap="all" dirty="0" err="1">
                <a:solidFill>
                  <a:srgbClr val="002D99"/>
                </a:solidFill>
              </a:rPr>
              <a:t>НАУЧНО-ПРАКТИЧЕСКая</a:t>
            </a:r>
            <a:r>
              <a:rPr lang="ru-RU" sz="2400" b="1" cap="all" dirty="0">
                <a:solidFill>
                  <a:srgbClr val="002D99"/>
                </a:solidFill>
              </a:rPr>
              <a:t> </a:t>
            </a:r>
            <a:r>
              <a:rPr lang="ru-RU" sz="2400" b="1" cap="all" dirty="0" err="1">
                <a:solidFill>
                  <a:srgbClr val="002D99"/>
                </a:solidFill>
              </a:rPr>
              <a:t>КОНФЕРЕНЦИя</a:t>
            </a:r>
            <a:r>
              <a:rPr lang="ru-RU" sz="2400" b="1" cap="all" dirty="0">
                <a:solidFill>
                  <a:srgbClr val="002D99"/>
                </a:solidFill>
              </a:rPr>
              <a:t>»SCIENCE4HEALTH 2017″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4725144"/>
            <a:ext cx="7704856" cy="178846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just"/>
            <a:r>
              <a:rPr lang="ru-RU" sz="1600" dirty="0" smtClean="0"/>
              <a:t>студентка </a:t>
            </a:r>
            <a:r>
              <a:rPr lang="ru-RU" sz="1600" dirty="0"/>
              <a:t>4 курса лечебно-профилактического факультета </a:t>
            </a:r>
            <a:r>
              <a:rPr lang="ru-RU" sz="1600" dirty="0" err="1"/>
              <a:t>Хемашева</a:t>
            </a:r>
            <a:r>
              <a:rPr lang="ru-RU" sz="1600" dirty="0"/>
              <a:t> Аида.</a:t>
            </a:r>
          </a:p>
          <a:p>
            <a:pPr algn="just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Аида выступила с докладом на тему «Роль пластического компонента в оперативном лечении </a:t>
            </a:r>
            <a:r>
              <a:rPr lang="ru-RU" sz="1600" dirty="0" err="1"/>
              <a:t>ректовагинальных</a:t>
            </a:r>
            <a:r>
              <a:rPr lang="ru-RU" sz="1600" dirty="0"/>
              <a:t> свищей». Научный руководитель — </a:t>
            </a:r>
            <a:r>
              <a:rPr lang="ru-RU" sz="1600" dirty="0" err="1"/>
              <a:t>Грошилин</a:t>
            </a:r>
            <a:r>
              <a:rPr lang="ru-RU" sz="1600" dirty="0"/>
              <a:t> Виталий Сергеевич, доктор медицинских наук, заведующий кафедрой хирургических болезней №2.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" name="Рисунок 9" descr="IMG_1426-e1495882762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340768"/>
            <a:ext cx="61206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3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400" b="1" cap="all" dirty="0" smtClean="0">
                <a:solidFill>
                  <a:srgbClr val="002D99"/>
                </a:solidFill>
              </a:rPr>
              <a:t>XIV СЪЕЗД МОЛОДЕЖНЫХ НАУЧНЫХ ОБЩЕСТВ МЕДИЦИНСКИХ И ФАРМАЦЕВТИЧЕСКИХ ВУЗОВ РОССИИ И СТРАН СНГ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766" y="5204745"/>
            <a:ext cx="8708468" cy="136335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just"/>
            <a:r>
              <a:rPr lang="ru-RU" sz="1700" dirty="0"/>
              <a:t>27-29 сентября в Казанском ГМУ осуществлял работу XIV Съезд Молодежных научных обществ медицинских и фармацевтических вузов России и стран СНГ с участием 74 делегатов из 28 вузов Российской Федерации, Республики Казахстан, Луганской Народной Республики. Молодые ученые </a:t>
            </a:r>
            <a:r>
              <a:rPr lang="ru-RU" sz="1700" dirty="0" err="1"/>
              <a:t>РостГМУ</a:t>
            </a:r>
            <a:r>
              <a:rPr lang="ru-RU" sz="1700" dirty="0"/>
              <a:t> также были приглашены для участия в работе съезда и поделились своим опытом организации работы МНО.</a:t>
            </a:r>
            <a:endParaRPr lang="ru-RU" sz="1700" b="1" dirty="0"/>
          </a:p>
        </p:txBody>
      </p:sp>
      <p:pic>
        <p:nvPicPr>
          <p:cNvPr id="10" name="Рисунок 9" descr="4aKbj8kIN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7" y="1302514"/>
            <a:ext cx="5357813" cy="356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XjUVwHp1XT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766" y="2416388"/>
            <a:ext cx="4101081" cy="273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8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419820" y="1171517"/>
            <a:ext cx="7715250" cy="80367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-8930" y="1170401"/>
            <a:ext cx="1348383" cy="80367"/>
          </a:xfrm>
          <a:prstGeom prst="rect">
            <a:avLst/>
          </a:prstGeom>
          <a:solidFill>
            <a:srgbClr val="002D99"/>
          </a:solidFill>
          <a:ln w="12700">
            <a:solidFill>
              <a:srgbClr val="002D99"/>
            </a:solidFill>
            <a:miter lim="800000"/>
            <a:headEnd/>
            <a:tailEnd/>
          </a:ln>
          <a:effectLst>
            <a:outerShdw blurRad="127000" dist="76199" dir="2939998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ru-RU" sz="21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000" b="1" cap="all" dirty="0">
                <a:solidFill>
                  <a:srgbClr val="002D99"/>
                </a:solidFill>
              </a:rPr>
              <a:t>III </a:t>
            </a:r>
            <a:r>
              <a:rPr lang="ru-RU" sz="2000" b="1" cap="all" dirty="0" smtClean="0">
                <a:solidFill>
                  <a:srgbClr val="002D99"/>
                </a:solidFill>
              </a:rPr>
              <a:t>Всероссийский конкурс </a:t>
            </a:r>
            <a:r>
              <a:rPr lang="ru-RU" sz="2000" b="1" cap="all" dirty="0">
                <a:solidFill>
                  <a:srgbClr val="002D99"/>
                </a:solidFill>
              </a:rPr>
              <a:t>на лучшее молодёжное научное общество медицинских и фармацевтических вузов</a:t>
            </a:r>
            <a:endParaRPr lang="ru-RU" sz="2000" b="1" cap="all" dirty="0" smtClean="0">
              <a:solidFill>
                <a:srgbClr val="002D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83" y="85185"/>
            <a:ext cx="994410" cy="99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" y="54056"/>
            <a:ext cx="952397" cy="1045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766" y="5251702"/>
            <a:ext cx="8708468" cy="136335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just"/>
            <a:r>
              <a:rPr lang="ru-RU" sz="1700" b="1" dirty="0"/>
              <a:t>13-14 октября 2017 г.</a:t>
            </a:r>
            <a:r>
              <a:rPr lang="ru-RU" sz="1700" dirty="0"/>
              <a:t> на базе Кубанского государственного медицинского университета состоялся финальный этап </a:t>
            </a:r>
            <a:r>
              <a:rPr lang="ru-RU" sz="1700" b="1" dirty="0"/>
              <a:t>III Всероссийского конкурса на лучшее молодёжное научное общество медицинских и фармацевтических вузов с международным участием. 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По результатам заочного этапа конкурса в финал вышли десять команд: Волгограда, Уфы, Архангельска, Ижевска, Казани, Курска, Оренбурга, Ростова-на-Дону, Рязани и Самары. </a:t>
            </a:r>
            <a:endParaRPr lang="ru-RU" sz="17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" y="1361765"/>
            <a:ext cx="4015063" cy="30112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b="18993"/>
          <a:stretch/>
        </p:blipFill>
        <p:spPr>
          <a:xfrm>
            <a:off x="4206450" y="1597895"/>
            <a:ext cx="4303603" cy="35424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90"/>
                </a:solidFill>
              </a:rPr>
              <a:t>В </a:t>
            </a:r>
            <a:r>
              <a:rPr lang="ru-RU" sz="4000" b="1" dirty="0" err="1">
                <a:solidFill>
                  <a:srgbClr val="000090"/>
                </a:solidFill>
              </a:rPr>
              <a:t>РостГМУ</a:t>
            </a:r>
            <a:r>
              <a:rPr lang="ru-RU" sz="4000" b="1" dirty="0">
                <a:solidFill>
                  <a:srgbClr val="000090"/>
                </a:solidFill>
              </a:rPr>
              <a:t> получили признание</a:t>
            </a:r>
            <a:br>
              <a:rPr lang="ru-RU" sz="4000" b="1" dirty="0">
                <a:solidFill>
                  <a:srgbClr val="000090"/>
                </a:solidFill>
              </a:rPr>
            </a:br>
            <a:r>
              <a:rPr lang="ru-RU" sz="4000" b="1" dirty="0">
                <a:solidFill>
                  <a:srgbClr val="000090"/>
                </a:solidFill>
              </a:rPr>
              <a:t>9 научных школ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1916832"/>
            <a:ext cx="8363272" cy="439248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Патофизиологов» </a:t>
            </a:r>
            <a:r>
              <a:rPr lang="ru-RU" sz="2000" dirty="0"/>
              <a:t>под руководством </a:t>
            </a:r>
            <a:r>
              <a:rPr lang="ru-RU" sz="2000" dirty="0" smtClean="0"/>
              <a:t>профессора Овсянникова </a:t>
            </a:r>
            <a:r>
              <a:rPr lang="ru-RU" sz="2000" dirty="0"/>
              <a:t>В.Г.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Общих хирургов» </a:t>
            </a:r>
            <a:r>
              <a:rPr lang="ru-RU" sz="2000" dirty="0"/>
              <a:t>профессора Чернова В.Н.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Урологов</a:t>
            </a:r>
            <a:r>
              <a:rPr lang="ru-RU" sz="2000" b="1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под руководством профессора Когана М.И.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Физиологов» </a:t>
            </a:r>
            <a:r>
              <a:rPr lang="ru-RU" sz="2000" dirty="0"/>
              <a:t>под руководством профессора </a:t>
            </a:r>
            <a:r>
              <a:rPr lang="ru-RU" sz="2000" dirty="0" smtClean="0"/>
              <a:t>Хананашвили Я.А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Педиатров» </a:t>
            </a:r>
            <a:r>
              <a:rPr lang="ru-RU" sz="2000" dirty="0"/>
              <a:t>под руководством профессора </a:t>
            </a:r>
            <a:r>
              <a:rPr lang="ru-RU" sz="2000" dirty="0" err="1"/>
              <a:t>Сависько</a:t>
            </a:r>
            <a:r>
              <a:rPr lang="ru-RU" sz="2000" dirty="0"/>
              <a:t> А.А.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Кардиологов» </a:t>
            </a:r>
            <a:r>
              <a:rPr lang="ru-RU" sz="2000" dirty="0"/>
              <a:t>под руководством профессора </a:t>
            </a:r>
            <a:r>
              <a:rPr lang="ru-RU" sz="2000" dirty="0" err="1"/>
              <a:t>Кастанаяна</a:t>
            </a:r>
            <a:r>
              <a:rPr lang="ru-RU" sz="2000" dirty="0"/>
              <a:t> А.А.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Неврологов и нейрохирургов» </a:t>
            </a:r>
            <a:r>
              <a:rPr lang="ru-RU" sz="2000" dirty="0"/>
              <a:t>под руководством </a:t>
            </a:r>
            <a:r>
              <a:rPr lang="ru-RU" sz="2000" dirty="0" smtClean="0"/>
              <a:t>профессора </a:t>
            </a:r>
            <a:r>
              <a:rPr lang="ru-RU" sz="2000" dirty="0" err="1" smtClean="0"/>
              <a:t>Балязина</a:t>
            </a:r>
            <a:r>
              <a:rPr lang="ru-RU" sz="2000" dirty="0" smtClean="0"/>
              <a:t> </a:t>
            </a:r>
            <a:r>
              <a:rPr lang="ru-RU" sz="2000" dirty="0"/>
              <a:t>В.А.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b="1" dirty="0" smtClean="0"/>
              <a:t>«Клиническая иммунология и аллергология вчера, сегодня, завтра»</a:t>
            </a:r>
            <a:r>
              <a:rPr lang="ru-RU" sz="2000" dirty="0" smtClean="0"/>
              <a:t> под</a:t>
            </a:r>
            <a:r>
              <a:rPr lang="ru-RU" sz="2000" dirty="0"/>
              <a:t> </a:t>
            </a:r>
            <a:r>
              <a:rPr lang="ru-RU" sz="2000" dirty="0" smtClean="0"/>
              <a:t>руководством </a:t>
            </a:r>
            <a:r>
              <a:rPr lang="ru-RU" sz="2000" dirty="0"/>
              <a:t>профессора </a:t>
            </a:r>
            <a:r>
              <a:rPr lang="ru-RU" sz="2000" dirty="0" err="1"/>
              <a:t>Сизякиной</a:t>
            </a:r>
            <a:r>
              <a:rPr lang="ru-RU" sz="2000" dirty="0"/>
              <a:t> Л.П.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Акушерство и гинекология»</a:t>
            </a:r>
            <a:r>
              <a:rPr lang="ru-RU" sz="2000" dirty="0"/>
              <a:t> под руководством </a:t>
            </a:r>
            <a:r>
              <a:rPr lang="ru-RU" sz="2000" dirty="0" smtClean="0"/>
              <a:t>профессора Михельсона </a:t>
            </a:r>
            <a:r>
              <a:rPr lang="ru-RU" sz="2000" dirty="0"/>
              <a:t>А.Ф.</a:t>
            </a:r>
          </a:p>
        </p:txBody>
      </p:sp>
    </p:spTree>
    <p:extLst>
      <p:ext uri="{BB962C8B-B14F-4D97-AF65-F5344CB8AC3E}">
        <p14:creationId xmlns:p14="http://schemas.microsoft.com/office/powerpoint/2010/main" val="769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7504" y="218654"/>
            <a:ext cx="88566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Государственное задание 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на 2015-2017гг.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7544" y="1960388"/>
            <a:ext cx="8208912" cy="36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457200"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Кардиология и ангиология</a:t>
            </a:r>
            <a:r>
              <a:rPr kumimoji="0" lang="ru-RU" dirty="0" smtClean="0">
                <a:solidFill>
                  <a:srgbClr val="000000"/>
                </a:solidFill>
              </a:rPr>
              <a:t> – «Разработка способов молекулярно-генетической оценки рисков развития </a:t>
            </a:r>
            <a:r>
              <a:rPr kumimoji="0" lang="ru-RU" dirty="0" err="1" smtClean="0">
                <a:solidFill>
                  <a:srgbClr val="000000"/>
                </a:solidFill>
              </a:rPr>
              <a:t>эссенциальной</a:t>
            </a:r>
            <a:r>
              <a:rPr kumimoji="0" lang="ru-RU" dirty="0" smtClean="0">
                <a:solidFill>
                  <a:srgbClr val="000000"/>
                </a:solidFill>
              </a:rPr>
              <a:t> артериальной гипертензии и ее осложнений»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Регенеративная медицина </a:t>
            </a:r>
            <a:r>
              <a:rPr kumimoji="0" lang="ru-RU" dirty="0" smtClean="0">
                <a:solidFill>
                  <a:srgbClr val="000000"/>
                </a:solidFill>
              </a:rPr>
              <a:t>–  «Разработка способов морфологической и молекулярно-генетической оценки риска развития и прогрессии хронической болезни почек»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Эндокринология </a:t>
            </a:r>
            <a:r>
              <a:rPr kumimoji="0" lang="ru-RU" dirty="0" smtClean="0">
                <a:solidFill>
                  <a:srgbClr val="000000"/>
                </a:solidFill>
              </a:rPr>
              <a:t>– «Инновационный способ </a:t>
            </a:r>
            <a:r>
              <a:rPr kumimoji="0" lang="ru-RU" dirty="0" err="1" smtClean="0">
                <a:solidFill>
                  <a:srgbClr val="000000"/>
                </a:solidFill>
              </a:rPr>
              <a:t>таргетной</a:t>
            </a:r>
            <a:r>
              <a:rPr kumimoji="0" lang="ru-RU" dirty="0" smtClean="0">
                <a:solidFill>
                  <a:srgbClr val="000000"/>
                </a:solidFill>
              </a:rPr>
              <a:t> терапии ожирения посредством активации бурой жировой ткани».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endParaRPr kumimoji="0"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2932113" y="26574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kumimoji="0"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6018" y="13010"/>
            <a:ext cx="88566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400" b="1" dirty="0" smtClean="0">
                <a:solidFill>
                  <a:srgbClr val="000090"/>
                </a:solidFill>
              </a:rPr>
              <a:t>Государственное задание 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4400" b="1" dirty="0" smtClean="0">
                <a:solidFill>
                  <a:srgbClr val="000090"/>
                </a:solidFill>
              </a:rPr>
              <a:t>на 2015-2017гг. (НИИАП)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528" y="1556792"/>
            <a:ext cx="8424936" cy="36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457200"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cs typeface="Arial" pitchFamily="34" charset="0"/>
              </a:rPr>
              <a:t>Репродуктивное </a:t>
            </a:r>
            <a:r>
              <a:rPr lang="ru-RU" altLang="ru-RU" sz="2000" b="1" dirty="0">
                <a:solidFill>
                  <a:schemeClr val="tx1"/>
                </a:solidFill>
                <a:cs typeface="Arial" pitchFamily="34" charset="0"/>
              </a:rPr>
              <a:t>здоровье – «</a:t>
            </a:r>
            <a:r>
              <a:rPr lang="ru-RU" sz="2000" dirty="0">
                <a:solidFill>
                  <a:schemeClr val="tx1"/>
                </a:solidFill>
              </a:rPr>
              <a:t>Изучение особенностей функционального состояния женского организма с учетом </a:t>
            </a:r>
            <a:r>
              <a:rPr lang="ru-RU" sz="2000" dirty="0" err="1">
                <a:solidFill>
                  <a:schemeClr val="tx1"/>
                </a:solidFill>
              </a:rPr>
              <a:t>стереофункциональных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хронофизиологических</a:t>
            </a:r>
            <a:r>
              <a:rPr lang="ru-RU" sz="2000" dirty="0">
                <a:solidFill>
                  <a:schemeClr val="tx1"/>
                </a:solidFill>
              </a:rPr>
              <a:t> механизмов адаптивности и резистентности женского организма на различных этапах онтогенеза» </a:t>
            </a:r>
          </a:p>
          <a:p>
            <a:pPr marL="457200" indent="-4572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cs typeface="Arial" pitchFamily="34" charset="0"/>
              </a:rPr>
              <a:t>Репродуктивное здоровье -«</a:t>
            </a:r>
            <a:r>
              <a:rPr lang="ru-RU" sz="2000" dirty="0" smtClean="0">
                <a:solidFill>
                  <a:schemeClr val="tx1"/>
                </a:solidFill>
              </a:rPr>
              <a:t>Изучение особенностей влияния экзогенных и                эндогенных факторов на формирование гиперпластических процессов в органах малого таза у женщин репродуктивного возраста»</a:t>
            </a:r>
          </a:p>
          <a:p>
            <a:pPr marL="457200" indent="-4572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cs typeface="Arial" pitchFamily="34" charset="0"/>
              </a:rPr>
              <a:t>Репродуктивное здоровье  -«</a:t>
            </a:r>
            <a:r>
              <a:rPr lang="ru-RU" sz="2000" dirty="0" smtClean="0">
                <a:solidFill>
                  <a:schemeClr val="tx1"/>
                </a:solidFill>
              </a:rPr>
              <a:t>Комплексное изучение патогенетических механизмов становления и нарушения менструальной и репродуктивной функции у девочек подростков»</a:t>
            </a:r>
          </a:p>
          <a:p>
            <a:pPr marL="457200" indent="-4572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cs typeface="Arial" pitchFamily="34" charset="0"/>
              </a:rPr>
              <a:t>Репродуктивное здоровье – «</a:t>
            </a:r>
            <a:r>
              <a:rPr lang="ru-RU" sz="2000" dirty="0" smtClean="0">
                <a:solidFill>
                  <a:schemeClr val="tx1"/>
                </a:solidFill>
              </a:rPr>
              <a:t>Определение морфо-функциональных и молекулярно-генетических особенностей регуляции процессов </a:t>
            </a:r>
            <a:r>
              <a:rPr lang="ru-RU" sz="2000" dirty="0" err="1" smtClean="0">
                <a:solidFill>
                  <a:schemeClr val="tx1"/>
                </a:solidFill>
              </a:rPr>
              <a:t>гестации</a:t>
            </a:r>
            <a:r>
              <a:rPr lang="ru-RU" sz="2000" dirty="0" smtClean="0">
                <a:solidFill>
                  <a:schemeClr val="tx1"/>
                </a:solidFill>
              </a:rPr>
              <a:t> в патогенезе </a:t>
            </a:r>
            <a:r>
              <a:rPr lang="ru-RU" sz="2000" dirty="0" err="1" smtClean="0">
                <a:solidFill>
                  <a:schemeClr val="tx1"/>
                </a:solidFill>
              </a:rPr>
              <a:t>невынашивания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2932113" y="26574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kumimoji="0"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5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  <a:r>
              <a:rPr lang="ru-RU" sz="2000" dirty="0" smtClean="0"/>
              <a:t>.</a:t>
            </a:r>
            <a:r>
              <a:rPr lang="ru-RU" altLang="ru-RU" sz="2000" b="1" dirty="0">
                <a:cs typeface="Arial" pitchFamily="34" charset="0"/>
              </a:rPr>
              <a:t> Репродуктивное здоровье </a:t>
            </a:r>
            <a:r>
              <a:rPr lang="ru-RU" altLang="ru-RU" sz="2000" b="1" dirty="0" smtClean="0">
                <a:cs typeface="Arial" pitchFamily="34" charset="0"/>
              </a:rPr>
              <a:t> - «</a:t>
            </a:r>
            <a:r>
              <a:rPr lang="ru-RU" sz="2000" dirty="0" smtClean="0"/>
              <a:t>Изучение </a:t>
            </a:r>
            <a:r>
              <a:rPr lang="ru-RU" sz="2000" dirty="0" err="1"/>
              <a:t>иммунопатогенетических</a:t>
            </a:r>
            <a:r>
              <a:rPr lang="ru-RU" sz="2000" dirty="0"/>
              <a:t> механизмов формирования врожденной вирусно-бактериальной инфекции у новорожденных от матерей из групп высокого </a:t>
            </a:r>
            <a:r>
              <a:rPr lang="ru-RU" sz="2000" dirty="0" err="1"/>
              <a:t>перинатальтного</a:t>
            </a:r>
            <a:r>
              <a:rPr lang="ru-RU" sz="2000" dirty="0"/>
              <a:t> </a:t>
            </a:r>
            <a:r>
              <a:rPr lang="ru-RU" sz="2000" dirty="0" smtClean="0"/>
              <a:t>риска»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6</a:t>
            </a:r>
            <a:r>
              <a:rPr lang="ru-RU" sz="2000" dirty="0" smtClean="0"/>
              <a:t>.</a:t>
            </a:r>
            <a:r>
              <a:rPr lang="ru-RU" altLang="ru-RU" sz="2000" b="1" dirty="0">
                <a:cs typeface="Arial" pitchFamily="34" charset="0"/>
              </a:rPr>
              <a:t> Репродуктивное здоровье </a:t>
            </a:r>
            <a:r>
              <a:rPr lang="ru-RU" altLang="ru-RU" sz="2000" b="1" dirty="0" smtClean="0">
                <a:cs typeface="Arial" pitchFamily="34" charset="0"/>
              </a:rPr>
              <a:t> - «</a:t>
            </a:r>
            <a:r>
              <a:rPr lang="ru-RU" sz="2000" dirty="0" smtClean="0"/>
              <a:t>Использование </a:t>
            </a:r>
            <a:r>
              <a:rPr lang="ru-RU" sz="2000" dirty="0" err="1"/>
              <a:t>постгеномных</a:t>
            </a:r>
            <a:r>
              <a:rPr lang="ru-RU" sz="2000" dirty="0"/>
              <a:t> технологий в изучении механизмов развития осложненной </a:t>
            </a:r>
            <a:r>
              <a:rPr lang="ru-RU" sz="2000" dirty="0" err="1" smtClean="0"/>
              <a:t>гестации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r>
              <a:rPr lang="ru-RU" sz="2000" dirty="0"/>
              <a:t>7</a:t>
            </a:r>
            <a:r>
              <a:rPr lang="ru-RU" sz="2000" dirty="0" smtClean="0"/>
              <a:t>.</a:t>
            </a:r>
            <a:r>
              <a:rPr lang="ru-RU" altLang="ru-RU" sz="2000" b="1" dirty="0">
                <a:cs typeface="Arial" pitchFamily="34" charset="0"/>
              </a:rPr>
              <a:t> Репродуктивное здоровье </a:t>
            </a:r>
            <a:r>
              <a:rPr lang="ru-RU" altLang="ru-RU" sz="2000" b="1" dirty="0" smtClean="0">
                <a:cs typeface="Arial" pitchFamily="34" charset="0"/>
              </a:rPr>
              <a:t> - «</a:t>
            </a:r>
            <a:r>
              <a:rPr lang="ru-RU" sz="2000" dirty="0" smtClean="0"/>
              <a:t>Изучение </a:t>
            </a:r>
            <a:r>
              <a:rPr lang="ru-RU" sz="2000" dirty="0"/>
              <a:t>патогенетических механизмов формирования церебральной патологии и септических осложнений у новорожденных в критических состояниях, в том числе, находящихся на искусственной вентиляции легких, а также у детей раннего возраста из группы перинатального </a:t>
            </a:r>
            <a:r>
              <a:rPr lang="ru-RU" sz="2000" dirty="0" smtClean="0"/>
              <a:t>риска»</a:t>
            </a:r>
          </a:p>
          <a:p>
            <a:endParaRPr lang="ru-RU" sz="2000" dirty="0"/>
          </a:p>
          <a:p>
            <a:r>
              <a:rPr lang="ru-RU" sz="2000" dirty="0"/>
              <a:t>8</a:t>
            </a:r>
            <a:r>
              <a:rPr lang="ru-RU" sz="2000" dirty="0" smtClean="0"/>
              <a:t>.</a:t>
            </a:r>
            <a:r>
              <a:rPr lang="ru-RU" altLang="ru-RU" sz="2000" b="1" dirty="0">
                <a:cs typeface="Arial" pitchFamily="34" charset="0"/>
              </a:rPr>
              <a:t> Репродуктивное здоровье </a:t>
            </a:r>
            <a:r>
              <a:rPr lang="ru-RU" altLang="ru-RU" sz="2000" b="1" dirty="0" smtClean="0">
                <a:cs typeface="Arial" pitchFamily="34" charset="0"/>
              </a:rPr>
              <a:t> - «</a:t>
            </a:r>
            <a:r>
              <a:rPr lang="ru-RU" sz="2000" dirty="0" smtClean="0"/>
              <a:t>Формирование </a:t>
            </a:r>
            <a:r>
              <a:rPr lang="ru-RU" sz="2000" dirty="0"/>
              <a:t>акушерской патологии на фоне метаболического </a:t>
            </a:r>
            <a:r>
              <a:rPr lang="ru-RU" sz="2000" dirty="0" smtClean="0"/>
              <a:t>синдрома»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341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9.</a:t>
            </a:r>
            <a:r>
              <a:rPr lang="ru-RU" altLang="ru-RU" sz="2400" b="1" dirty="0">
                <a:cs typeface="Arial" pitchFamily="34" charset="0"/>
              </a:rPr>
              <a:t> Репродуктивное здоровье  - «</a:t>
            </a:r>
            <a:r>
              <a:rPr lang="ru-RU" sz="2400" dirty="0"/>
              <a:t>Клинико-патогенетические механизмы формирования </a:t>
            </a:r>
            <a:r>
              <a:rPr lang="ru-RU" sz="2400" dirty="0" err="1"/>
              <a:t>гиперандрогенных</a:t>
            </a:r>
            <a:r>
              <a:rPr lang="ru-RU" sz="2400" dirty="0"/>
              <a:t> дисфункций яичников у девочек-подростков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r>
              <a:rPr lang="ru-RU" sz="2400" dirty="0" smtClean="0"/>
              <a:t>10.</a:t>
            </a:r>
            <a:r>
              <a:rPr lang="ru-RU" altLang="ru-RU" sz="2400" b="1" dirty="0" smtClean="0">
                <a:cs typeface="Arial" pitchFamily="34" charset="0"/>
              </a:rPr>
              <a:t> </a:t>
            </a:r>
            <a:r>
              <a:rPr lang="ru-RU" altLang="ru-RU" sz="2400" b="1" dirty="0">
                <a:cs typeface="Arial" pitchFamily="34" charset="0"/>
              </a:rPr>
              <a:t>Репродуктивное здоровье </a:t>
            </a:r>
            <a:r>
              <a:rPr lang="ru-RU" altLang="ru-RU" sz="2400" b="1" dirty="0" smtClean="0">
                <a:cs typeface="Arial" pitchFamily="34" charset="0"/>
              </a:rPr>
              <a:t> - «</a:t>
            </a:r>
            <a:r>
              <a:rPr lang="ru-RU" sz="2400" dirty="0" smtClean="0"/>
              <a:t>Оптимизация диагностики и лечения перинатальных </a:t>
            </a:r>
            <a:r>
              <a:rPr lang="ru-RU" sz="2400" dirty="0" err="1" smtClean="0"/>
              <a:t>гипоксически</a:t>
            </a:r>
            <a:r>
              <a:rPr lang="ru-RU" sz="2400" dirty="0" smtClean="0"/>
              <a:t>-ишемических поражений ЦНС и их последствий у детей первого года жизни»</a:t>
            </a:r>
          </a:p>
          <a:p>
            <a:endParaRPr lang="ru-RU" sz="2400" dirty="0"/>
          </a:p>
          <a:p>
            <a:r>
              <a:rPr lang="ru-RU" sz="2400" dirty="0"/>
              <a:t>11</a:t>
            </a:r>
            <a:r>
              <a:rPr lang="ru-RU" sz="2400" dirty="0" smtClean="0"/>
              <a:t>.</a:t>
            </a:r>
            <a:r>
              <a:rPr lang="ru-RU" altLang="ru-RU" sz="2400" b="1" dirty="0" smtClean="0">
                <a:cs typeface="Arial" pitchFamily="34" charset="0"/>
              </a:rPr>
              <a:t> </a:t>
            </a:r>
            <a:r>
              <a:rPr lang="ru-RU" altLang="ru-RU" sz="2400" b="1" dirty="0">
                <a:cs typeface="Arial" pitchFamily="34" charset="0"/>
              </a:rPr>
              <a:t>Репродуктивное </a:t>
            </a:r>
            <a:r>
              <a:rPr lang="ru-RU" altLang="ru-RU" sz="2400" b="1" dirty="0" smtClean="0">
                <a:cs typeface="Arial" pitchFamily="34" charset="0"/>
              </a:rPr>
              <a:t>здоровье - </a:t>
            </a:r>
            <a:r>
              <a:rPr lang="ru-RU" sz="2400" dirty="0" smtClean="0"/>
              <a:t>«Иммунологические </a:t>
            </a:r>
            <a:r>
              <a:rPr lang="ru-RU" sz="2400" dirty="0"/>
              <a:t>аспекты плацентарной недостаточности, риск формирования перинатальных поражений ЦНС у </a:t>
            </a:r>
            <a:r>
              <a:rPr lang="ru-RU" sz="2400" dirty="0" smtClean="0"/>
              <a:t>новорождённых»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940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1885</Words>
  <Application>Microsoft Office PowerPoint</Application>
  <PresentationFormat>Экран (4:3)</PresentationFormat>
  <Paragraphs>502</Paragraphs>
  <Slides>42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В РостГМУ получили признание 9 научных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Совместные научные исследования  в рамках соглашений о сотрудничестве и совместной научной деятельности</vt:lpstr>
      <vt:lpstr> </vt:lpstr>
      <vt:lpstr>Объем финансирования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Публикации научных исследований сотрудников РостГМУ</vt:lpstr>
      <vt:lpstr>Достижения сотрудников РостГМУ</vt:lpstr>
      <vt:lpstr>Защиты диссертационных исследований сотрудниками РостГМУ в 2017 г.</vt:lpstr>
      <vt:lpstr>Презентация PowerPoint</vt:lpstr>
      <vt:lpstr>Презентация PowerPoint</vt:lpstr>
      <vt:lpstr>Обучение в аспирантуре</vt:lpstr>
      <vt:lpstr> В 2017 году проведена  работа по разработке материалов, сопровождающих подготовку обучающихся в аспирантуре</vt:lpstr>
      <vt:lpstr>Прием в аспирантуру  в 2017 году</vt:lpstr>
      <vt:lpstr>Эффективность обучения в аспирантуре ФГТ</vt:lpstr>
      <vt:lpstr>Презентация PowerPoint</vt:lpstr>
      <vt:lpstr>Достижения аспирантов</vt:lpstr>
      <vt:lpstr>Достижения аспирантов</vt:lpstr>
      <vt:lpstr>Достижения аспирантов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251</cp:revision>
  <cp:lastPrinted>2017-01-13T06:30:00Z</cp:lastPrinted>
  <dcterms:created xsi:type="dcterms:W3CDTF">2016-02-02T07:41:51Z</dcterms:created>
  <dcterms:modified xsi:type="dcterms:W3CDTF">2018-02-19T04:38:13Z</dcterms:modified>
</cp:coreProperties>
</file>