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423" r:id="rId4"/>
    <p:sldId id="261" r:id="rId5"/>
    <p:sldId id="480" r:id="rId6"/>
    <p:sldId id="467" r:id="rId7"/>
    <p:sldId id="454" r:id="rId8"/>
    <p:sldId id="268" r:id="rId9"/>
    <p:sldId id="269" r:id="rId10"/>
    <p:sldId id="271" r:id="rId11"/>
    <p:sldId id="272" r:id="rId12"/>
    <p:sldId id="413" r:id="rId13"/>
    <p:sldId id="461" r:id="rId14"/>
    <p:sldId id="462" r:id="rId15"/>
    <p:sldId id="463" r:id="rId16"/>
    <p:sldId id="426" r:id="rId17"/>
    <p:sldId id="430" r:id="rId18"/>
    <p:sldId id="435" r:id="rId19"/>
    <p:sldId id="436" r:id="rId20"/>
    <p:sldId id="437" r:id="rId21"/>
    <p:sldId id="439" r:id="rId22"/>
    <p:sldId id="472" r:id="rId23"/>
    <p:sldId id="473" r:id="rId24"/>
    <p:sldId id="479" r:id="rId25"/>
    <p:sldId id="474" r:id="rId26"/>
    <p:sldId id="475" r:id="rId27"/>
    <p:sldId id="476" r:id="rId28"/>
    <p:sldId id="478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2DCDB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2129" autoAdjust="0"/>
  </p:normalViewPr>
  <p:slideViewPr>
    <p:cSldViewPr>
      <p:cViewPr varScale="1">
        <p:scale>
          <a:sx n="98" d="100"/>
          <a:sy n="98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88B1-DE75-49DB-A491-CEC30B45F22B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F8AF-B9E4-4E51-9DDF-762A999B1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2D63B956-D84A-4BA7-B46A-F76D4DF6AB89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065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8C85472E-E4BE-4A06-8516-AA51DDD6F132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15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1044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98830CCB-FA75-4D8E-B5D3-45B44C0CF09F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18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88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54315B3B-6148-4C23-BFD2-A8EA36E3D9EC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20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782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E58DFFAF-F482-45E6-9371-8DD621BE8D53}" type="slidenum">
              <a:rPr kumimoji="0" lang="en-US" altLang="ru-RU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2</a:t>
            </a:fld>
            <a:endParaRPr kumimoji="0" lang="en-US" altLang="ru-RU" sz="1200" smtClean="0">
              <a:solidFill>
                <a:srgbClr val="000000"/>
              </a:solidFill>
            </a:endParaRPr>
          </a:p>
        </p:txBody>
      </p:sp>
      <p:sp>
        <p:nvSpPr>
          <p:cNvPr id="1044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141F420F-7D8B-4DFC-9D58-C7B2DDC07061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4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601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8C85472E-E4BE-4A06-8516-AA51DDD6F132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7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1044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4068B670-36C8-4C48-9C7C-5568A5F7DA69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8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1054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B69480FA-5EA3-4D26-9EA7-4622E117A97B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9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908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C95E1713-15A4-4DDF-BCD4-1073CDCE8E16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10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7475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7EDD3183-4498-40B0-980A-5BCC704221A6}" type="slidenum">
              <a:rPr kumimoji="0" lang="en-US" sz="12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11</a:t>
            </a:fld>
            <a:endParaRPr kumimoji="0" lang="en-US" sz="1200" smtClean="0">
              <a:solidFill>
                <a:srgbClr val="000000"/>
              </a:solidFill>
            </a:endParaRPr>
          </a:p>
        </p:txBody>
      </p:sp>
      <p:sp>
        <p:nvSpPr>
          <p:cNvPr id="8704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Лицензия заканчивается в мае,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F8AF-B9E4-4E51-9DDF-762A999B15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9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1700808"/>
            <a:ext cx="777240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5400" b="1" dirty="0">
                <a:solidFill>
                  <a:srgbClr val="000090"/>
                </a:solidFill>
              </a:rPr>
              <a:t>Результаты научно-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5400" b="1" dirty="0">
                <a:solidFill>
                  <a:srgbClr val="000090"/>
                </a:solidFill>
              </a:rPr>
              <a:t>исследовательской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5400" b="1" dirty="0">
                <a:solidFill>
                  <a:srgbClr val="000090"/>
                </a:solidFill>
              </a:rPr>
              <a:t>деятельности </a:t>
            </a:r>
            <a:r>
              <a:rPr kumimoji="0" lang="ru-RU" sz="5400" b="1" dirty="0" err="1">
                <a:solidFill>
                  <a:srgbClr val="000090"/>
                </a:solidFill>
              </a:rPr>
              <a:t>РостГМУ</a:t>
            </a:r>
            <a:r>
              <a:rPr kumimoji="0" lang="ru-RU" sz="5400" b="1" dirty="0">
                <a:solidFill>
                  <a:srgbClr val="000090"/>
                </a:solidFill>
              </a:rPr>
              <a:t> </a:t>
            </a:r>
            <a:endParaRPr kumimoji="0" lang="ru-RU" sz="5400" b="1" dirty="0" smtClean="0">
              <a:solidFill>
                <a:srgbClr val="00009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kumimoji="0" lang="ru-RU" sz="5400" b="1" dirty="0" smtClean="0">
                <a:solidFill>
                  <a:srgbClr val="000090"/>
                </a:solidFill>
              </a:rPr>
              <a:t>за 2016 </a:t>
            </a:r>
            <a:r>
              <a:rPr kumimoji="0" lang="ru-RU" sz="5400" b="1" dirty="0">
                <a:solidFill>
                  <a:srgbClr val="000090"/>
                </a:solidFill>
              </a:rPr>
              <a:t>год</a:t>
            </a:r>
            <a:endParaRPr kumimoji="0" lang="ru-RU" sz="5400" b="1" dirty="0" smtClean="0">
              <a:solidFill>
                <a:srgbClr val="000090"/>
              </a:solidFill>
            </a:endParaRPr>
          </a:p>
        </p:txBody>
      </p:sp>
      <p:pic>
        <p:nvPicPr>
          <p:cNvPr id="2052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"/>
            <a:ext cx="1339578" cy="14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92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Выступления сотрудников </a:t>
            </a:r>
            <a:r>
              <a:rPr kumimoji="0" lang="ru-RU" sz="4000" b="1" dirty="0" err="1" smtClean="0">
                <a:solidFill>
                  <a:srgbClr val="000090"/>
                </a:solidFill>
              </a:rPr>
              <a:t>РостГМУ</a:t>
            </a:r>
            <a:endParaRPr kumimoji="0" lang="ru-RU" sz="4000" b="1" dirty="0" smtClean="0">
              <a:solidFill>
                <a:srgbClr val="00009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133600"/>
            <a:ext cx="4248472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kumimoji="0" lang="ru-RU" sz="2600" dirty="0" smtClean="0">
              <a:solidFill>
                <a:srgbClr val="000000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707904" y="1556792"/>
            <a:ext cx="156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ru-RU" altLang="ru-RU" sz="2800" b="1" dirty="0" smtClean="0">
                <a:solidFill>
                  <a:srgbClr val="FF0000"/>
                </a:solidFill>
              </a:rPr>
              <a:t>   2016     </a:t>
            </a:r>
            <a:endParaRPr kumimoji="0"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95736" y="2133600"/>
            <a:ext cx="432048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ru-RU" sz="2600" dirty="0" smtClean="0">
                <a:solidFill>
                  <a:schemeClr val="tx1"/>
                </a:solidFill>
              </a:rPr>
              <a:t>на международных конференциях с устными  и </a:t>
            </a:r>
            <a:r>
              <a:rPr kumimoji="0" lang="ru-RU" sz="2600" dirty="0" err="1" smtClean="0">
                <a:solidFill>
                  <a:schemeClr val="tx1"/>
                </a:solidFill>
              </a:rPr>
              <a:t>постерными</a:t>
            </a:r>
            <a:r>
              <a:rPr kumimoji="0" lang="ru-RU" sz="2600" dirty="0" smtClean="0">
                <a:solidFill>
                  <a:schemeClr val="tx1"/>
                </a:solidFill>
              </a:rPr>
              <a:t> докладами выступили </a:t>
            </a:r>
            <a:r>
              <a:rPr kumimoji="0" lang="ru-RU" sz="2600" b="1" dirty="0" smtClean="0">
                <a:solidFill>
                  <a:schemeClr val="tx1"/>
                </a:solidFill>
              </a:rPr>
              <a:t>146 </a:t>
            </a:r>
            <a:r>
              <a:rPr kumimoji="0" lang="ru-RU" sz="2600" dirty="0" smtClean="0">
                <a:solidFill>
                  <a:schemeClr val="tx1"/>
                </a:solidFill>
              </a:rPr>
              <a:t>человек; </a:t>
            </a:r>
          </a:p>
          <a:p>
            <a:pPr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ru-RU" sz="2600" dirty="0" smtClean="0">
                <a:solidFill>
                  <a:srgbClr val="000000"/>
                </a:solidFill>
              </a:rPr>
              <a:t>на российских конференциях различного  уровня выступили с докладами </a:t>
            </a:r>
            <a:r>
              <a:rPr kumimoji="0" lang="ru-RU" sz="2600" b="1" dirty="0" smtClean="0">
                <a:solidFill>
                  <a:srgbClr val="000000"/>
                </a:solidFill>
              </a:rPr>
              <a:t>644 </a:t>
            </a:r>
            <a:r>
              <a:rPr kumimoji="0" lang="ru-RU" sz="2600" dirty="0" smtClean="0">
                <a:solidFill>
                  <a:srgbClr val="000000"/>
                </a:solidFill>
              </a:rPr>
              <a:t>сотрудника университета. </a:t>
            </a:r>
          </a:p>
        </p:txBody>
      </p:sp>
    </p:spTree>
    <p:extLst>
      <p:ext uri="{BB962C8B-B14F-4D97-AF65-F5344CB8AC3E}">
        <p14:creationId xmlns:p14="http://schemas.microsoft.com/office/powerpoint/2010/main" val="361252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Издательская деятельность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807"/>
              </p:ext>
            </p:extLst>
          </p:nvPr>
        </p:nvGraphicFramePr>
        <p:xfrm>
          <a:off x="971600" y="1855054"/>
          <a:ext cx="7272808" cy="4094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/>
                <a:gridCol w="4464496"/>
              </a:tblGrid>
              <a:tr h="348151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302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Учебники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" algn="l"/>
                        </a:tabLst>
                      </a:pPr>
                      <a:r>
                        <a:rPr lang="ru-RU" sz="2000" dirty="0">
                          <a:effectLst/>
                        </a:rPr>
                        <a:t>(1 -с грифом УМО Ю.Г. </a:t>
                      </a:r>
                      <a:r>
                        <a:rPr lang="ru-RU" sz="2000" dirty="0" err="1">
                          <a:effectLst/>
                        </a:rPr>
                        <a:t>Элланский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  <a:tr h="792638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Учебные пособия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185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(23 - с грифом УМО по мед и фарм. образованию вузов России)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  <a:tr h="677182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Учебно-методические пособия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Монографии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Руководства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Пособия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Сборники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81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0090"/>
                </a:solidFill>
              </a:rPr>
              <a:t> </a:t>
            </a:r>
            <a:r>
              <a:rPr lang="ru-RU" b="1" dirty="0" smtClean="0">
                <a:solidFill>
                  <a:srgbClr val="000090"/>
                </a:solidFill>
              </a:rPr>
              <a:t>Публикации научных исследований</a:t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>сотрудников </a:t>
            </a:r>
            <a:r>
              <a:rPr lang="ru-RU" b="1" dirty="0" err="1" smtClean="0">
                <a:solidFill>
                  <a:srgbClr val="000090"/>
                </a:solidFill>
              </a:rPr>
              <a:t>РостГМУ</a:t>
            </a:r>
            <a:endParaRPr lang="ru-RU" sz="6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55838"/>
              </p:ext>
            </p:extLst>
          </p:nvPr>
        </p:nvGraphicFramePr>
        <p:xfrm>
          <a:off x="683568" y="2348879"/>
          <a:ext cx="7920880" cy="3096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1143"/>
                <a:gridCol w="3839737"/>
              </a:tblGrid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2016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          Журналы,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рекомендованные</a:t>
                      </a:r>
                      <a:r>
                        <a:rPr lang="ru-RU" sz="2000" b="1" baseline="0" dirty="0" smtClean="0">
                          <a:effectLst/>
                        </a:rPr>
                        <a:t> ВАК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704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Рецензируемые журналы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228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Зарубежные публикации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  <a:tr h="50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Тезисы </a:t>
                      </a:r>
                      <a:r>
                        <a:rPr lang="ru-RU" sz="2000" b="1" dirty="0" err="1" smtClean="0">
                          <a:effectLst/>
                        </a:rPr>
                        <a:t>РостГМУ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1392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22" marR="488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4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99"/>
                </a:solidFill>
              </a:rPr>
              <a:t>Достижения сотрудников </a:t>
            </a:r>
            <a:r>
              <a:rPr lang="ru-RU" b="1" dirty="0" err="1">
                <a:solidFill>
                  <a:srgbClr val="333399"/>
                </a:solidFill>
              </a:rPr>
              <a:t>РостГМУ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2514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По итогам III «Всероссийского инновационного общественного конкурса на лучший учебник, учебное пособие», объявленного отделом сертификации учебно-методических и научных изданий в сфере общего образования работа ученых </a:t>
            </a:r>
            <a:r>
              <a:rPr lang="ru-RU" sz="2400" dirty="0" err="1"/>
              <a:t>РостГМУ</a:t>
            </a:r>
            <a:r>
              <a:rPr lang="ru-RU" sz="2400" dirty="0"/>
              <a:t> награждены дипломом лауреата ЦИТО в </a:t>
            </a:r>
            <a:r>
              <a:rPr lang="ru-RU" sz="2400" dirty="0" smtClean="0"/>
              <a:t>номинации: «</a:t>
            </a:r>
            <a:r>
              <a:rPr lang="ru-RU" sz="2400" dirty="0"/>
              <a:t>Лучший учебник (учебное пособие) для вузов и послевузовского образования» за работу  «Наследники духовных традиций медицины» коллектив авторов  Харламов Е.В., Склярова Е.К., </a:t>
            </a:r>
            <a:r>
              <a:rPr lang="ru-RU" sz="2400" dirty="0" err="1"/>
              <a:t>Сависько</a:t>
            </a:r>
            <a:r>
              <a:rPr lang="ru-RU" sz="2400" dirty="0"/>
              <a:t> А.А., Сидоренко Ю.А.</a:t>
            </a:r>
          </a:p>
          <a:p>
            <a:r>
              <a:rPr lang="ru-RU" sz="2400" dirty="0"/>
              <a:t> По итогам  Всероссийского  конкурса «Инновационные разработки в области </a:t>
            </a:r>
            <a:r>
              <a:rPr lang="ru-RU" sz="2400" dirty="0" err="1"/>
              <a:t>здроровьесбережения</a:t>
            </a:r>
            <a:r>
              <a:rPr lang="ru-RU" sz="2400" dirty="0"/>
              <a:t>» НОМИНАЦИЯ: Инновационные физкультурно-оздоровительные технологии, проводимого Министерством здравоохранения Ростовской области, ФГБОУ ВО «</a:t>
            </a:r>
            <a:r>
              <a:rPr lang="ru-RU" sz="2400" dirty="0" err="1"/>
              <a:t>РостГМУ</a:t>
            </a:r>
            <a:r>
              <a:rPr lang="ru-RU" sz="2400" dirty="0"/>
              <a:t>», ФБУЗ «центр гигиены и </a:t>
            </a:r>
            <a:r>
              <a:rPr lang="ru-RU" sz="2400" dirty="0" err="1"/>
              <a:t>эпидемиолоии</a:t>
            </a:r>
            <a:r>
              <a:rPr lang="ru-RU" sz="2400" dirty="0"/>
              <a:t> в Ростовской области», Управлением федеральной службы по надзору в сфере защиты прав потребителей и благополучия человека по Ростовской области, Департаментом социальной защиты населения администрации города Ростова-на-Дону. За работу «Авторский элективный курс «История и прикладные аспекты ЗОЖ» на кафедре ФК, ЛФК и СМ в </a:t>
            </a:r>
            <a:r>
              <a:rPr lang="ru-RU" sz="2400" dirty="0" err="1"/>
              <a:t>РостГМУ</a:t>
            </a:r>
            <a:r>
              <a:rPr lang="ru-RU" sz="2400" dirty="0"/>
              <a:t>» награждены  Диплом II степени  и Серебряной  медалью коллектив авторов Харламов Е.В., Петрова Г.В., </a:t>
            </a:r>
            <a:r>
              <a:rPr lang="ru-RU" sz="2400" dirty="0" err="1"/>
              <a:t>Фриева</a:t>
            </a:r>
            <a:r>
              <a:rPr lang="ru-RU" sz="2400" dirty="0"/>
              <a:t> В.В..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7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410445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Всего </a:t>
            </a:r>
            <a:r>
              <a:rPr lang="ru-RU" sz="2800" dirty="0"/>
              <a:t>сотрудниками университета под руководством ученых </a:t>
            </a:r>
            <a:r>
              <a:rPr lang="ru-RU" sz="2800" dirty="0" err="1"/>
              <a:t>РостГМУ</a:t>
            </a:r>
            <a:r>
              <a:rPr lang="ru-RU" sz="2800" dirty="0"/>
              <a:t> защищено 5 докторских и 17 кандидатских </a:t>
            </a:r>
            <a:r>
              <a:rPr lang="ru-RU" sz="2800" dirty="0" smtClean="0"/>
              <a:t>диссертаций.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99"/>
                </a:solidFill>
              </a:rPr>
              <a:t>Защиты диссертационных</a:t>
            </a:r>
            <a:br>
              <a:rPr lang="ru-RU" b="1" dirty="0">
                <a:solidFill>
                  <a:srgbClr val="333399"/>
                </a:solidFill>
              </a:rPr>
            </a:br>
            <a:r>
              <a:rPr lang="ru-RU" b="1" dirty="0">
                <a:solidFill>
                  <a:srgbClr val="333399"/>
                </a:solidFill>
              </a:rPr>
              <a:t>исследований сотрудниками</a:t>
            </a:r>
            <a:br>
              <a:rPr lang="ru-RU" b="1" dirty="0">
                <a:solidFill>
                  <a:srgbClr val="333399"/>
                </a:solidFill>
              </a:rPr>
            </a:br>
            <a:r>
              <a:rPr lang="ru-RU" b="1" dirty="0" err="1">
                <a:solidFill>
                  <a:srgbClr val="333399"/>
                </a:solidFill>
              </a:rPr>
              <a:t>РостГМУ</a:t>
            </a:r>
            <a:endParaRPr lang="ru-RU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435893"/>
            <a:ext cx="822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400" b="1" dirty="0">
                <a:solidFill>
                  <a:srgbClr val="000090"/>
                </a:solidFill>
              </a:rPr>
              <a:t>Клинические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54340"/>
              </p:ext>
            </p:extLst>
          </p:nvPr>
        </p:nvGraphicFramePr>
        <p:xfrm>
          <a:off x="1835696" y="1916832"/>
          <a:ext cx="5400600" cy="40324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20"/>
                <a:gridCol w="2520280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2016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КИ фаза 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76063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ИТОГО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30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276475"/>
            <a:ext cx="9144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ru-RU" sz="5400" b="1" dirty="0">
                <a:solidFill>
                  <a:srgbClr val="000090"/>
                </a:solidFill>
              </a:rPr>
              <a:t>Обучение в аспирантуре </a:t>
            </a:r>
            <a:r>
              <a:rPr kumimoji="0" lang="ru-RU" sz="5400" b="1" dirty="0" smtClean="0">
                <a:solidFill>
                  <a:srgbClr val="000090"/>
                </a:solidFill>
              </a:rPr>
              <a:t>2016г</a:t>
            </a:r>
            <a:endParaRPr kumimoji="0" lang="ru-RU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90"/>
                </a:solidFill>
              </a:rPr>
              <a:t>Обучение в </a:t>
            </a:r>
            <a:r>
              <a:rPr lang="ru-RU" b="1" dirty="0" smtClean="0">
                <a:solidFill>
                  <a:srgbClr val="000090"/>
                </a:solidFill>
              </a:rPr>
              <a:t>аспирантуре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364530"/>
              </p:ext>
            </p:extLst>
          </p:nvPr>
        </p:nvGraphicFramePr>
        <p:xfrm>
          <a:off x="395535" y="1556792"/>
          <a:ext cx="8424937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9"/>
                <a:gridCol w="3168352"/>
                <a:gridCol w="2304256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Направление подготовки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Руководитель направления</a:t>
                      </a:r>
                      <a:r>
                        <a:rPr lang="ru-RU" b="1" baseline="0" dirty="0" smtClean="0">
                          <a:latin typeface="+mn-lt"/>
                          <a:cs typeface="Times New Roman" pitchFamily="18" charset="0"/>
                        </a:rPr>
                        <a:t> подготовки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1" baseline="0" dirty="0" smtClean="0">
                          <a:latin typeface="+mn-lt"/>
                          <a:cs typeface="Times New Roman" pitchFamily="18" charset="0"/>
                        </a:rPr>
                        <a:t> реализуемых образовательных программ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06.06.01 </a:t>
                      </a:r>
                    </a:p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Биологические науки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Д.б.н.</a:t>
                      </a:r>
                      <a:r>
                        <a:rPr lang="ru-RU" baseline="0" dirty="0" smtClean="0">
                          <a:latin typeface="+mn-lt"/>
                          <a:cs typeface="Times New Roman" pitchFamily="18" charset="0"/>
                        </a:rPr>
                        <a:t>, проф. Колмакова Т.С.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30.06.01</a:t>
                      </a:r>
                    </a:p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Фундаментальная медицина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Д.м.н., проф.</a:t>
                      </a:r>
                      <a:r>
                        <a:rPr lang="ru-RU" baseline="0" dirty="0" smtClean="0">
                          <a:latin typeface="+mn-lt"/>
                          <a:cs typeface="Times New Roman" pitchFamily="18" charset="0"/>
                        </a:rPr>
                        <a:t> Хананашвили Я.А.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31.06.01</a:t>
                      </a:r>
                    </a:p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Клиническая медицина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Д.м.н., проф. </a:t>
                      </a:r>
                      <a:r>
                        <a:rPr lang="ru-RU" dirty="0" err="1" smtClean="0">
                          <a:latin typeface="+mn-lt"/>
                          <a:cs typeface="Times New Roman" pitchFamily="18" charset="0"/>
                        </a:rPr>
                        <a:t>Чесникова</a:t>
                      </a: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 А.И.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32.06.01. </a:t>
                      </a:r>
                    </a:p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Медико-профилактическое дело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Д.м.н., проф. </a:t>
                      </a:r>
                      <a:r>
                        <a:rPr lang="ru-RU" dirty="0" err="1" smtClean="0">
                          <a:latin typeface="+mn-lt"/>
                          <a:cs typeface="Times New Roman" pitchFamily="18" charset="0"/>
                        </a:rPr>
                        <a:t>Горблянский</a:t>
                      </a:r>
                      <a:r>
                        <a:rPr lang="ru-RU" baseline="0" dirty="0" smtClean="0">
                          <a:latin typeface="+mn-lt"/>
                          <a:cs typeface="Times New Roman" pitchFamily="18" charset="0"/>
                        </a:rPr>
                        <a:t> Ю.Ю.</a:t>
                      </a: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44.06.01 Образование и педагогические науки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Д.ф.н., доц.</a:t>
                      </a:r>
                      <a:r>
                        <a:rPr lang="ru-RU" baseline="0" dirty="0" smtClean="0">
                          <a:latin typeface="+mn-lt"/>
                          <a:cs typeface="Times New Roman" pitchFamily="18" charset="0"/>
                        </a:rPr>
                        <a:t> Власова В.Н.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6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463" y="341784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   Обучение в аспирантуре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91680" y="1414517"/>
            <a:ext cx="60060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Распределение численности аспирантов по формам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13256"/>
              </p:ext>
            </p:extLst>
          </p:nvPr>
        </p:nvGraphicFramePr>
        <p:xfrm>
          <a:off x="899593" y="2688158"/>
          <a:ext cx="7416823" cy="14609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3100"/>
                <a:gridCol w="1947853"/>
                <a:gridCol w="1947853"/>
                <a:gridCol w="1798017"/>
              </a:tblGrid>
              <a:tr h="81171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Форма обучения/год</a:t>
                      </a:r>
                    </a:p>
                    <a:p>
                      <a:r>
                        <a:rPr lang="ru-RU" sz="2000" b="1" dirty="0" smtClean="0"/>
                        <a:t>      обучения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очно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заочно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50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89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155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244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479715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Работой </a:t>
            </a:r>
            <a:r>
              <a:rPr lang="ru-RU" dirty="0" smtClean="0"/>
              <a:t>247 аспирантов руководит 105 научных руководителя, среди которых 98 докторов наук и 7 кандидатов наук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544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/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/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/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>Обучение </a:t>
            </a:r>
            <a:r>
              <a:rPr lang="ru-RU" b="1" dirty="0">
                <a:solidFill>
                  <a:srgbClr val="000090"/>
                </a:solidFill>
              </a:rPr>
              <a:t>в </a:t>
            </a:r>
            <a:r>
              <a:rPr lang="ru-RU" b="1" dirty="0" smtClean="0">
                <a:solidFill>
                  <a:srgbClr val="000090"/>
                </a:solidFill>
              </a:rPr>
              <a:t>аспирантуре</a:t>
            </a:r>
            <a:r>
              <a:rPr lang="ru-RU" b="1" dirty="0">
                <a:solidFill>
                  <a:srgbClr val="000090"/>
                </a:solidFill>
              </a:rPr>
              <a:t/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/>
            </a:r>
            <a:br>
              <a:rPr lang="ru-RU" b="1" dirty="0" smtClean="0">
                <a:solidFill>
                  <a:srgbClr val="000090"/>
                </a:solidFill>
              </a:rPr>
            </a:br>
            <a:r>
              <a:rPr lang="ru-RU" sz="2200" b="1" i="1" dirty="0">
                <a:solidFill>
                  <a:srgbClr val="000000"/>
                </a:solidFill>
              </a:rPr>
              <a:t>Распределение  аспирантов, обучающихся по образовательным программам </a:t>
            </a:r>
            <a:r>
              <a:rPr lang="ru-RU" sz="2200" b="1" i="1" dirty="0" smtClean="0">
                <a:solidFill>
                  <a:srgbClr val="000000"/>
                </a:solidFill>
              </a:rPr>
              <a:t>послевузовского </a:t>
            </a:r>
            <a:r>
              <a:rPr lang="ru-RU" sz="2200" b="1" i="1" dirty="0">
                <a:solidFill>
                  <a:srgbClr val="000000"/>
                </a:solidFill>
              </a:rPr>
              <a:t>образования, по </a:t>
            </a:r>
            <a:r>
              <a:rPr lang="ru-RU" sz="2200" b="1" i="1" dirty="0" smtClean="0">
                <a:solidFill>
                  <a:srgbClr val="000000"/>
                </a:solidFill>
              </a:rPr>
              <a:t>отраслям наук (ФГТ)</a:t>
            </a:r>
            <a:r>
              <a:rPr lang="ru-RU" sz="2200" b="1" i="1" dirty="0">
                <a:solidFill>
                  <a:srgbClr val="000000"/>
                </a:solidFill>
              </a:rPr>
              <a:t/>
            </a:r>
            <a:br>
              <a:rPr lang="ru-RU" sz="2200" b="1" i="1" dirty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i="1" dirty="0">
                <a:solidFill>
                  <a:srgbClr val="000000"/>
                </a:solidFill>
              </a:rPr>
              <a:t/>
            </a:r>
            <a:br>
              <a:rPr lang="ru-RU" sz="2200" b="1" i="1" dirty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i="1" dirty="0">
                <a:solidFill>
                  <a:srgbClr val="000000"/>
                </a:solidFill>
              </a:rPr>
              <a:t/>
            </a:r>
            <a:br>
              <a:rPr lang="ru-RU" sz="2200" b="1" i="1" dirty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i="1" dirty="0">
                <a:solidFill>
                  <a:srgbClr val="000000"/>
                </a:solidFill>
              </a:rPr>
              <a:t/>
            </a:r>
            <a:br>
              <a:rPr lang="ru-RU" sz="2200" b="1" i="1" dirty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i="1" dirty="0">
                <a:solidFill>
                  <a:srgbClr val="000000"/>
                </a:solidFill>
              </a:rPr>
              <a:t/>
            </a:r>
            <a:br>
              <a:rPr lang="ru-RU" sz="2200" b="1" i="1" dirty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>Всего 66 человек</a:t>
            </a:r>
            <a:r>
              <a:rPr lang="ru-RU" sz="2200" b="1" i="1" dirty="0">
                <a:solidFill>
                  <a:srgbClr val="000000"/>
                </a:solidFill>
              </a:rPr>
              <a:t/>
            </a:r>
            <a:br>
              <a:rPr lang="ru-RU" sz="2200" b="1" i="1" dirty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dirty="0">
                <a:solidFill>
                  <a:srgbClr val="000090"/>
                </a:solidFill>
              </a:rPr>
              <a:t/>
            </a:r>
            <a:br>
              <a:rPr lang="ru-RU" sz="2200" b="1" dirty="0">
                <a:solidFill>
                  <a:srgbClr val="000090"/>
                </a:solidFill>
              </a:rPr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051000"/>
              </p:ext>
            </p:extLst>
          </p:nvPr>
        </p:nvGraphicFramePr>
        <p:xfrm>
          <a:off x="539552" y="3226900"/>
          <a:ext cx="8280920" cy="1354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Биологические науки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Философские науки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Педагогические науки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Медицинские</a:t>
                      </a:r>
                      <a:r>
                        <a:rPr lang="ru-RU" b="1" baseline="0" dirty="0" smtClean="0"/>
                        <a:t> науки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41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solidFill>
                  <a:srgbClr val="000090"/>
                </a:solidFill>
              </a:rPr>
              <a:t>Научные платформы</a:t>
            </a:r>
            <a:endParaRPr kumimoji="0" lang="ru-RU" altLang="ru-RU" sz="4000" b="1" dirty="0" smtClean="0">
              <a:solidFill>
                <a:srgbClr val="00009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21840"/>
              </p:ext>
            </p:extLst>
          </p:nvPr>
        </p:nvGraphicFramePr>
        <p:xfrm>
          <a:off x="503238" y="980728"/>
          <a:ext cx="8137525" cy="57626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0659"/>
                <a:gridCol w="3816866"/>
              </a:tblGrid>
              <a:tr h="484918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Научная платформа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Кафедры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78341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Онкология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кафедр и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Кардиология и ангиология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Неврология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Эндокринология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Педиатрия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Психиатрия и зависимости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Иммунология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Микробиология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кафедр,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Фармакология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68588" marR="68588" marT="0" marB="0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Профилактическая среда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 кафедры и УВЦ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Репродуктивное здоровье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Регенеративная медицина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кафедр и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Инвазивные технологии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 кафедр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  <a:tr h="360022"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Инновационные фундаментальные технологии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8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defTabSz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4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defTabSz="4572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20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defTabSz="4572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 кафедр и ЦНИЛ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8" marB="45718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7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4463" y="413792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Обучение в аспирантуре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8913" y="1244601"/>
            <a:ext cx="8785225" cy="96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i="1" dirty="0" smtClean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i="1" dirty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r>
              <a:rPr kumimoji="0" lang="ru-RU" sz="1900" b="1" i="1" dirty="0" smtClean="0">
                <a:solidFill>
                  <a:srgbClr val="000000"/>
                </a:solidFill>
              </a:rPr>
              <a:t>Распределение  аспирантов, обучающихся по образовательным программам высшего образования, по направлениям подготовки (ФГОС)</a:t>
            </a: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 smtClean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 smtClean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 smtClean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 smtClean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endParaRPr kumimoji="0" lang="ru-RU" sz="1900" b="1" i="1" dirty="0">
              <a:solidFill>
                <a:srgbClr val="000000"/>
              </a:solidFill>
            </a:endParaRPr>
          </a:p>
          <a:p>
            <a:pPr algn="ctr">
              <a:spcBef>
                <a:spcPts val="475"/>
              </a:spcBef>
              <a:buClrTx/>
              <a:buFontTx/>
              <a:buNone/>
              <a:defRPr/>
            </a:pPr>
            <a:r>
              <a:rPr kumimoji="0" lang="ru-RU" sz="1900" b="1" i="1" dirty="0" smtClean="0">
                <a:solidFill>
                  <a:srgbClr val="000000"/>
                </a:solidFill>
              </a:rPr>
              <a:t>Всего 178 человек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17440"/>
              </p:ext>
            </p:extLst>
          </p:nvPr>
        </p:nvGraphicFramePr>
        <p:xfrm>
          <a:off x="539552" y="3140968"/>
          <a:ext cx="8207796" cy="16633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40817"/>
                <a:gridCol w="1642673"/>
                <a:gridCol w="1726199"/>
                <a:gridCol w="1557290"/>
                <a:gridCol w="164081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06.06.01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Биолог.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науки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30.06.01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Фундамен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31.06.01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Клиническая медицина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32.06.01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Медико-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профил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дело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44.06.01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Образов. и педагог. науки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19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96" marB="4569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50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2D2DB9"/>
                </a:solidFill>
              </a:rPr>
              <a:t> </a:t>
            </a:r>
            <a:r>
              <a:rPr lang="ru-RU" b="1" dirty="0" smtClean="0">
                <a:solidFill>
                  <a:srgbClr val="333399"/>
                </a:solidFill>
              </a:rPr>
              <a:t>Эффективность обучения в аспирантуре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29091"/>
              </p:ext>
            </p:extLst>
          </p:nvPr>
        </p:nvGraphicFramePr>
        <p:xfrm>
          <a:off x="467494" y="2970647"/>
          <a:ext cx="8208962" cy="1682489"/>
        </p:xfrm>
        <a:graphic>
          <a:graphicData uri="http://schemas.openxmlformats.org/drawingml/2006/table">
            <a:tbl>
              <a:tblPr/>
              <a:tblGrid>
                <a:gridCol w="2282825"/>
                <a:gridCol w="1455737"/>
                <a:gridCol w="1824038"/>
                <a:gridCol w="2646362"/>
              </a:tblGrid>
              <a:tr h="9814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Отчетный год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Выпуск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Из них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с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защитой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Эффективность, %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18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852936"/>
            <a:ext cx="822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6000" b="1" dirty="0" smtClean="0">
                <a:solidFill>
                  <a:srgbClr val="000090"/>
                </a:solidFill>
              </a:rPr>
              <a:t>Молодежное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6000" b="1" dirty="0">
                <a:solidFill>
                  <a:srgbClr val="000090"/>
                </a:solidFill>
              </a:rPr>
              <a:t>н</a:t>
            </a:r>
            <a:r>
              <a:rPr kumimoji="0" lang="ru-RU" sz="6000" b="1" dirty="0" smtClean="0">
                <a:solidFill>
                  <a:srgbClr val="000090"/>
                </a:solidFill>
              </a:rPr>
              <a:t>аучное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6000" b="1" dirty="0" smtClean="0">
                <a:solidFill>
                  <a:srgbClr val="000090"/>
                </a:solidFill>
              </a:rPr>
              <a:t>общество</a:t>
            </a:r>
            <a:endParaRPr kumimoji="0" lang="ru-RU" sz="6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71600" y="140646"/>
            <a:ext cx="7272808" cy="12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4000" b="1" dirty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Результаты работы </a:t>
            </a:r>
            <a:r>
              <a:rPr kumimoji="0" lang="ru-RU" sz="4000" b="1" dirty="0" smtClean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МНО</a:t>
            </a:r>
            <a:endParaRPr kumimoji="0" lang="en-US" sz="4000" b="1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34489"/>
              </p:ext>
            </p:extLst>
          </p:nvPr>
        </p:nvGraphicFramePr>
        <p:xfrm>
          <a:off x="95506" y="908720"/>
          <a:ext cx="8940990" cy="58622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1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6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3801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2015 г.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2016 г.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69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Участие в научных мероприятиях</a:t>
                      </a:r>
                      <a:endParaRPr lang="ru-RU" sz="17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u="none" strike="noStrike" dirty="0"/>
                        <a:t>Всероссийские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41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u="none" strike="noStrike" dirty="0"/>
                        <a:t>Региональные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123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130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3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Призовое место на научных всероссийских мероприятиях</a:t>
                      </a:r>
                      <a:endParaRPr lang="ru-RU" sz="17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/>
                        <a:t>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u="none" strike="noStrike" dirty="0"/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3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/>
                        <a:t>Призовое место на научных региональных мероприятиях</a:t>
                      </a:r>
                      <a:endParaRPr lang="ru-RU" sz="17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/>
                        <a:t>III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u="none" strike="noStrike" dirty="0"/>
                        <a:t>10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1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Региональная</a:t>
                      </a:r>
                      <a:r>
                        <a:rPr kumimoji="0" lang="en-US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межрегиональная конференция, издание сборника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6842102"/>
                  </a:ext>
                </a:extLst>
              </a:tr>
              <a:tr h="641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Региональная</a:t>
                      </a:r>
                      <a:r>
                        <a:rPr kumimoji="0" lang="en-US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межрегиональная конференция, без издания сборника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41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Межкафедральная</a:t>
                      </a: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конференция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41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Внутривузовская</a:t>
                      </a:r>
                      <a:r>
                        <a:rPr kumimoji="0" lang="ru-RU" sz="17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олимпиада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latin typeface="+mn-lt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41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Количество студентов командированных Вузом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н/д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no.rostgmu.ru/wp-content/uploads/2016/11/ChnP-W1nMz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51" y="1480934"/>
            <a:ext cx="3357360" cy="44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7504" y="249635"/>
            <a:ext cx="8935730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3600" b="1" dirty="0" smtClean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Участие студентов в научно-практических мероприятиях</a:t>
            </a:r>
            <a:endParaRPr kumimoji="0" lang="en-US" sz="3600" b="1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3076" name="Picture 4" descr="http://mno.rostgmu.ru/wp-content/uploads/2016/11/A32h1DP74X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72" y="4745397"/>
            <a:ext cx="2699162" cy="20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no.rostgmu.ru/wp-content/uploads/2016/10/20160615_1228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0934"/>
            <a:ext cx="2731567" cy="20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no.rostgmu.ru/wp-content/uploads/2016/06/yrLLhh1cpo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r="21945"/>
          <a:stretch/>
        </p:blipFill>
        <p:spPr bwMode="auto">
          <a:xfrm>
            <a:off x="107504" y="2996952"/>
            <a:ext cx="2336739" cy="3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no.rostgmu.ru/wp-content/uploads/2016/05/N1miBFpXAs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3111038" cy="25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no.rostgmu.ru/wp-content/uploads/2016/04/6hcaefWbfL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36759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no.rostgmu.ru/wp-content/uploads/2016/04/tmCpdXUuSv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31" y="4077072"/>
            <a:ext cx="3226257" cy="21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mno.rostgmu.ru/wp-content/uploads/2016/03/LKKWyYLOvHc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r="21288"/>
          <a:stretch/>
        </p:blipFill>
        <p:spPr bwMode="auto">
          <a:xfrm>
            <a:off x="6508448" y="1675919"/>
            <a:ext cx="2482049" cy="30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no.rostgmu.ru/wp-content/uploads/2016/03/G4o0S3a6vz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51" y="5297054"/>
            <a:ext cx="1992220" cy="14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mno.rostgmu.ru/wp-content/uploads/2016/03/6-34nUaSND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19" y="4706453"/>
            <a:ext cx="2196078" cy="18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4800" b="1" dirty="0" smtClean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ИНК и ИНС</a:t>
            </a:r>
            <a:endParaRPr kumimoji="0" lang="en-US" sz="4800" b="1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 r="25340"/>
          <a:stretch/>
        </p:blipFill>
        <p:spPr>
          <a:xfrm>
            <a:off x="165201" y="1225508"/>
            <a:ext cx="4023826" cy="2674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00" y="899428"/>
            <a:ext cx="420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Новая электронная система регистрации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55976" y="899428"/>
            <a:ext cx="49906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Увеличение количества поданных работ</a:t>
            </a:r>
            <a:br>
              <a:rPr lang="ru-RU" sz="1600" dirty="0" smtClean="0"/>
            </a:br>
            <a:r>
              <a:rPr lang="ru-RU" sz="1600" dirty="0" smtClean="0"/>
              <a:t>2015 - 237, 2016 - 250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Уменьшение количества повторных публикаций</a:t>
            </a:r>
            <a:br>
              <a:rPr lang="ru-RU" sz="1600" dirty="0" smtClean="0"/>
            </a:br>
            <a:r>
              <a:rPr lang="ru-RU" sz="1600" dirty="0" smtClean="0"/>
              <a:t>2014 </a:t>
            </a:r>
            <a:r>
              <a:rPr lang="mr-IN" sz="1600" dirty="0" smtClean="0"/>
              <a:t>–</a:t>
            </a:r>
            <a:r>
              <a:rPr lang="ru-RU" sz="1600" dirty="0" smtClean="0"/>
              <a:t> </a:t>
            </a:r>
            <a:r>
              <a:rPr lang="ru-RU" sz="1600" b="1" dirty="0" smtClean="0"/>
              <a:t>7</a:t>
            </a:r>
            <a:r>
              <a:rPr lang="ru-RU" sz="1600" dirty="0" smtClean="0"/>
              <a:t>, 2015 - 2, 2016 </a:t>
            </a:r>
            <a:r>
              <a:rPr lang="mr-IN" sz="1600" dirty="0" smtClean="0"/>
              <a:t>–</a:t>
            </a:r>
            <a:r>
              <a:rPr lang="ru-RU" sz="1600" dirty="0" smtClean="0"/>
              <a:t> </a:t>
            </a:r>
            <a:r>
              <a:rPr lang="ru-RU" sz="1600" b="1" dirty="0" smtClean="0"/>
              <a:t>1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Подача работ в срок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Увеличение общего качества работ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Обязательное участие аспирантов в ИНС как компонента промежуточной аттестации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Возможность представить свои работы на других конференциях</a:t>
            </a:r>
            <a:endParaRPr lang="ru-RU" sz="1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63897"/>
              </p:ext>
            </p:extLst>
          </p:nvPr>
        </p:nvGraphicFramePr>
        <p:xfrm>
          <a:off x="22059" y="3861048"/>
          <a:ext cx="9099881" cy="2956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33917"/>
                <a:gridCol w="4765964"/>
              </a:tblGrid>
              <a:tr h="30331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Пути решения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639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Сложность работы с электронной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системой регистрации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Модернизация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системы, сохранение минимально необходимого количества пунктов регистрации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9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Отсутствие возможности выступать на английском языке,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малое количество секций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 аргументированном обосновании,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возможно внесение изменений в регламент проведения ИНК и ИНС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9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Большая аудитория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ИНС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Изменение места/формата проведения ИНС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9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победителей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ИНК возможностью поездки на всероссийские мероприятия воспользовалось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3 студента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активности студентов/научных руководителей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90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Из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студентов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занявших 1 и 2 места на ИНК, только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одна статья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находится в процессе подготовки к печати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140646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4400" b="1" dirty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Ярмарка кружков</a:t>
            </a:r>
            <a:endParaRPr kumimoji="0" lang="en-US" sz="4400" b="1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15755"/>
            <a:ext cx="446449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Ежегодное увеличение количества участников: </a:t>
            </a:r>
            <a:r>
              <a:rPr lang="ru-RU" sz="1600" b="1" dirty="0" smtClean="0"/>
              <a:t>46 МНК + Совет обучающихся</a:t>
            </a:r>
            <a:endParaRPr lang="ru-RU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Активная информационная компания в социальных сетях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Появление возможности показать свои знания и получить ценный приз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Объективные критерии оценки МНК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ru-RU" sz="1600" dirty="0"/>
          </a:p>
          <a:p>
            <a:pPr algn="ctr">
              <a:spcAft>
                <a:spcPts val="600"/>
              </a:spcAft>
            </a:pPr>
            <a:r>
              <a:rPr lang="ru-RU" sz="1600" dirty="0" smtClean="0"/>
              <a:t>Проблемы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Разный уровень практических примеров между фундаментальными/клиническими кафедрами </a:t>
            </a:r>
            <a:r>
              <a:rPr lang="mr-IN" sz="1600" dirty="0" smtClean="0"/>
              <a:t>–</a:t>
            </a:r>
            <a:r>
              <a:rPr lang="ru-RU" sz="1600" dirty="0" smtClean="0"/>
              <a:t> создание разных критериев оценки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/>
              <a:t>Малое количество места </a:t>
            </a:r>
            <a:r>
              <a:rPr lang="mr-IN" sz="1600" dirty="0" smtClean="0"/>
              <a:t>–</a:t>
            </a:r>
            <a:r>
              <a:rPr lang="ru-RU" sz="1600" dirty="0" smtClean="0"/>
              <a:t> проведение ярмарки кружков в первую или вторую неделю сентября на спортплощадке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81" y="967264"/>
            <a:ext cx="4211067" cy="315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81" y="3928156"/>
            <a:ext cx="3402403" cy="2551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29200"/>
            <a:ext cx="1979712" cy="1484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34" y="4125564"/>
            <a:ext cx="1507585" cy="11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249635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4400" b="1" dirty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Олимпиады 2016</a:t>
            </a:r>
            <a:endParaRPr kumimoji="0" lang="en-US" sz="4400" b="1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812" y="3591187"/>
            <a:ext cx="3024336" cy="49773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III </a:t>
            </a:r>
            <a:r>
              <a:rPr lang="ru-RU" sz="1400" dirty="0" err="1"/>
              <a:t>внутривузовская</a:t>
            </a:r>
            <a:r>
              <a:rPr lang="ru-RU" sz="1400" dirty="0"/>
              <a:t> олимпиада по нормальной анатомии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921" y="3591187"/>
            <a:ext cx="2952328" cy="49773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II </a:t>
            </a:r>
            <a:r>
              <a:rPr lang="ru-RU" sz="1400" dirty="0" err="1"/>
              <a:t>межкафедральная</a:t>
            </a:r>
            <a:r>
              <a:rPr lang="ru-RU" sz="1400" dirty="0"/>
              <a:t> олимпиада по терапии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0379" y="5972918"/>
            <a:ext cx="2158915" cy="49773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III </a:t>
            </a:r>
            <a:r>
              <a:rPr lang="ru-RU" sz="1400" dirty="0" err="1"/>
              <a:t>межкафедральная</a:t>
            </a:r>
            <a:r>
              <a:rPr lang="ru-RU" sz="1400" dirty="0"/>
              <a:t> олимпиада по хирургии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617" y="6156154"/>
            <a:ext cx="2852936" cy="71413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III</a:t>
            </a:r>
            <a:r>
              <a:rPr lang="ru-RU" sz="1400" dirty="0"/>
              <a:t> </a:t>
            </a:r>
            <a:r>
              <a:rPr lang="ru-RU" sz="1400" dirty="0" err="1"/>
              <a:t>межкафедральная</a:t>
            </a:r>
            <a:r>
              <a:rPr lang="ru-RU" sz="1400" dirty="0"/>
              <a:t> олимпиада по клинической психологии и наркологии</a:t>
            </a:r>
          </a:p>
        </p:txBody>
      </p:sp>
      <p:pic>
        <p:nvPicPr>
          <p:cNvPr id="19" name="Picture 2" descr="http://mno.rostgmu.ru/wp-content/uploads/2016/04/DSC_0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7" y="1670727"/>
            <a:ext cx="2852936" cy="18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no 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39" y="4269824"/>
            <a:ext cx="2123141" cy="15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50379" y="5229573"/>
            <a:ext cx="2158915" cy="71413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II </a:t>
            </a:r>
            <a:r>
              <a:rPr lang="ru-RU" sz="1400" dirty="0" err="1"/>
              <a:t>внутривузовская</a:t>
            </a:r>
            <a:r>
              <a:rPr lang="ru-RU" sz="1400" dirty="0"/>
              <a:t> олимпиада по патологической анатомии</a:t>
            </a:r>
          </a:p>
        </p:txBody>
      </p:sp>
      <p:pic>
        <p:nvPicPr>
          <p:cNvPr id="2054" name="Picture 6" descr="https://pp.vk.me/c604627/v604627440/1fc7b/076W4c-5EI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/>
          <a:stretch/>
        </p:blipFill>
        <p:spPr bwMode="auto">
          <a:xfrm>
            <a:off x="345617" y="4245009"/>
            <a:ext cx="2852936" cy="18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16542" y="3595599"/>
            <a:ext cx="3024336" cy="49773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</a:t>
            </a:r>
            <a:r>
              <a:rPr lang="ru-RU" sz="1400" dirty="0"/>
              <a:t> </a:t>
            </a:r>
            <a:r>
              <a:rPr lang="ru-RU" sz="1400" dirty="0" err="1"/>
              <a:t>внутривузовская</a:t>
            </a:r>
            <a:r>
              <a:rPr lang="ru-RU" sz="1400" dirty="0"/>
              <a:t> олимпиада по микробиологии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0033" y="4269824"/>
            <a:ext cx="2127180" cy="930543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1400" dirty="0"/>
              <a:t>I </a:t>
            </a:r>
            <a:r>
              <a:rPr lang="ru-RU" sz="1400" dirty="0" err="1"/>
              <a:t>внутривузовская</a:t>
            </a:r>
            <a:r>
              <a:rPr lang="ru-RU" sz="1400" dirty="0"/>
              <a:t> олимпиада по фундаментальным дисциплинам фармации</a:t>
            </a:r>
          </a:p>
        </p:txBody>
      </p:sp>
      <p:pic>
        <p:nvPicPr>
          <p:cNvPr id="1026" name="Picture 2" descr="https://pp.vk.me/c636331/v636331393/42a56/NYOWvE8I1L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11" y="1585468"/>
            <a:ext cx="2635948" cy="1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836422/v836422256/14292/7TInLWEFcV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4" y="1874269"/>
            <a:ext cx="2529032" cy="16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91462" y="5972918"/>
            <a:ext cx="2158915" cy="49773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ru-RU" sz="1400" dirty="0" err="1"/>
              <a:t>Внутривузовская</a:t>
            </a:r>
            <a:r>
              <a:rPr lang="ru-RU" sz="1400" dirty="0"/>
              <a:t> олимпиада по педагогике </a:t>
            </a:r>
          </a:p>
        </p:txBody>
      </p:sp>
    </p:spTree>
    <p:extLst>
      <p:ext uri="{BB962C8B-B14F-4D97-AF65-F5344CB8AC3E}">
        <p14:creationId xmlns:p14="http://schemas.microsoft.com/office/powerpoint/2010/main" val="23071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38340" y="249635"/>
            <a:ext cx="65752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92844" bIns="35717" numCol="1" anchor="t" anchorCtr="0" compatLnSpc="1">
            <a:prstTxWarp prst="textNoShape">
              <a:avLst/>
            </a:prstTxWarp>
            <a:normAutofit fontScale="97500"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sz="4400" b="1" dirty="0">
                <a:solidFill>
                  <a:srgbClr val="002D9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Общественная жизнь</a:t>
            </a:r>
            <a:endParaRPr kumimoji="0" lang="en-US" sz="4400" b="1" dirty="0">
              <a:solidFill>
                <a:srgbClr val="002D9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46" y="3895735"/>
            <a:ext cx="2952328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ru-RU" sz="1400" dirty="0"/>
              <a:t>VI</a:t>
            </a:r>
            <a:r>
              <a:rPr lang="en-US" sz="1400" dirty="0"/>
              <a:t>I</a:t>
            </a:r>
            <a:r>
              <a:rPr lang="ru-RU" sz="1400" dirty="0"/>
              <a:t> Фестиваль науки Юга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2959" y="3790173"/>
            <a:ext cx="2952328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ru-RU" sz="1400" dirty="0"/>
              <a:t>Включай </a:t>
            </a:r>
            <a:r>
              <a:rPr lang="ru-RU" sz="1400" dirty="0" err="1"/>
              <a:t>ЭКОлогику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62557" y="6484573"/>
            <a:ext cx="3053589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ru-RU" sz="1400" dirty="0"/>
              <a:t>Фестиваль актуального научного кино</a:t>
            </a:r>
          </a:p>
        </p:txBody>
      </p:sp>
      <p:pic>
        <p:nvPicPr>
          <p:cNvPr id="11266" name="Picture 2" descr="http://rostgmu.ru/wp-content/uploads/2016/10/IMG_5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25" y="1456885"/>
            <a:ext cx="3488996" cy="23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rostgmu.ru/wp-content/uploads/2016/09/IMG_43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7" y="1656929"/>
            <a:ext cx="3323871" cy="22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p.vk.me/c638228/v638228442/f227/snl4epKdQq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7" y="4276502"/>
            <a:ext cx="3323871" cy="22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38660" y="6457952"/>
            <a:ext cx="3220662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ru-RU" sz="1400" dirty="0"/>
              <a:t>Месяц медицины в ИМН </a:t>
            </a:r>
            <a:r>
              <a:rPr lang="ru-RU" sz="1400" dirty="0" err="1"/>
              <a:t>Лабораториум</a:t>
            </a:r>
            <a:endParaRPr lang="ru-RU" sz="1400" dirty="0"/>
          </a:p>
        </p:txBody>
      </p:sp>
      <p:pic>
        <p:nvPicPr>
          <p:cNvPr id="11274" name="Picture 10" descr="https://pp.vk.me/c837521/v837521935/b330/yLHJak778Y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21392" r="7820" b="2959"/>
          <a:stretch/>
        </p:blipFill>
        <p:spPr bwMode="auto">
          <a:xfrm>
            <a:off x="5078306" y="4276502"/>
            <a:ext cx="3341372" cy="21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8928992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90"/>
                </a:solidFill>
              </a:rPr>
              <a:t>В </a:t>
            </a:r>
            <a:r>
              <a:rPr lang="ru-RU" sz="4000" b="1" dirty="0" err="1">
                <a:solidFill>
                  <a:srgbClr val="000090"/>
                </a:solidFill>
              </a:rPr>
              <a:t>РостГМУ</a:t>
            </a:r>
            <a:r>
              <a:rPr lang="ru-RU" sz="4000" b="1" dirty="0">
                <a:solidFill>
                  <a:srgbClr val="000090"/>
                </a:solidFill>
              </a:rPr>
              <a:t> получили признание</a:t>
            </a:r>
            <a:br>
              <a:rPr lang="ru-RU" sz="4000" b="1" dirty="0">
                <a:solidFill>
                  <a:srgbClr val="000090"/>
                </a:solidFill>
              </a:rPr>
            </a:br>
            <a:r>
              <a:rPr lang="ru-RU" sz="4000" b="1" dirty="0">
                <a:solidFill>
                  <a:srgbClr val="000090"/>
                </a:solidFill>
              </a:rPr>
              <a:t>9 научных школ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" y="1916832"/>
            <a:ext cx="8363272" cy="439248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Патофизиологов» </a:t>
            </a:r>
            <a:r>
              <a:rPr lang="ru-RU" sz="2000" dirty="0"/>
              <a:t>под руководством </a:t>
            </a:r>
            <a:r>
              <a:rPr lang="ru-RU" sz="2000" dirty="0" smtClean="0"/>
              <a:t>профессора Овсянникова </a:t>
            </a:r>
            <a:r>
              <a:rPr lang="ru-RU" sz="2000" dirty="0"/>
              <a:t>В.Г.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Общих хирургов» </a:t>
            </a:r>
            <a:r>
              <a:rPr lang="ru-RU" sz="2000" dirty="0"/>
              <a:t>профессора Чернова В.Н.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Урологов</a:t>
            </a:r>
            <a:r>
              <a:rPr lang="ru-RU" sz="2000" b="1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под руководством профессора Когана М.И.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Физиологов» </a:t>
            </a:r>
            <a:r>
              <a:rPr lang="ru-RU" sz="2000" dirty="0"/>
              <a:t>под руководством профессора </a:t>
            </a:r>
            <a:r>
              <a:rPr lang="ru-RU" sz="2000" dirty="0" smtClean="0"/>
              <a:t>Хананашвили Я.А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Педиатров» </a:t>
            </a:r>
            <a:r>
              <a:rPr lang="ru-RU" sz="2000" dirty="0"/>
              <a:t>под руководством профессора </a:t>
            </a:r>
            <a:r>
              <a:rPr lang="ru-RU" sz="2000" dirty="0" err="1"/>
              <a:t>Сависько</a:t>
            </a:r>
            <a:r>
              <a:rPr lang="ru-RU" sz="2000" dirty="0"/>
              <a:t> А.А.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Кардиологов» </a:t>
            </a:r>
            <a:r>
              <a:rPr lang="ru-RU" sz="2000" dirty="0"/>
              <a:t>под руководством профессора </a:t>
            </a:r>
            <a:r>
              <a:rPr lang="ru-RU" sz="2000" dirty="0" err="1"/>
              <a:t>Кастанаяна</a:t>
            </a:r>
            <a:r>
              <a:rPr lang="ru-RU" sz="2000" dirty="0"/>
              <a:t> А.А.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Неврологов и нейрохирургов» </a:t>
            </a:r>
            <a:r>
              <a:rPr lang="ru-RU" sz="2000" dirty="0"/>
              <a:t>под руководством </a:t>
            </a:r>
            <a:r>
              <a:rPr lang="ru-RU" sz="2000" dirty="0" smtClean="0"/>
              <a:t>профессора </a:t>
            </a:r>
            <a:r>
              <a:rPr lang="ru-RU" sz="2000" dirty="0" err="1" smtClean="0"/>
              <a:t>Балязина</a:t>
            </a:r>
            <a:r>
              <a:rPr lang="ru-RU" sz="2000" dirty="0" smtClean="0"/>
              <a:t> </a:t>
            </a:r>
            <a:r>
              <a:rPr lang="ru-RU" sz="2000" dirty="0"/>
              <a:t>В.А.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b="1" dirty="0" smtClean="0"/>
              <a:t>«Клиническая иммунология и аллергология вчера, сегодня, завтра»</a:t>
            </a:r>
            <a:r>
              <a:rPr lang="ru-RU" sz="2000" dirty="0" smtClean="0"/>
              <a:t> под</a:t>
            </a:r>
            <a:r>
              <a:rPr lang="ru-RU" sz="2000" dirty="0"/>
              <a:t> </a:t>
            </a:r>
            <a:r>
              <a:rPr lang="ru-RU" sz="2000" dirty="0" smtClean="0"/>
              <a:t>руководством </a:t>
            </a:r>
            <a:r>
              <a:rPr lang="ru-RU" sz="2000" dirty="0"/>
              <a:t>профессора </a:t>
            </a:r>
            <a:r>
              <a:rPr lang="ru-RU" sz="2000" dirty="0" err="1"/>
              <a:t>Сизякиной</a:t>
            </a:r>
            <a:r>
              <a:rPr lang="ru-RU" sz="2000" dirty="0"/>
              <a:t> Л.П.</a:t>
            </a:r>
          </a:p>
          <a:p>
            <a:pPr algn="just"/>
            <a:r>
              <a:rPr lang="ru-RU" sz="2000" b="1" dirty="0" smtClean="0"/>
              <a:t>«</a:t>
            </a:r>
            <a:r>
              <a:rPr lang="ru-RU" sz="2000" b="1" dirty="0"/>
              <a:t>Акушерство и гинекология»</a:t>
            </a:r>
            <a:r>
              <a:rPr lang="ru-RU" sz="2000" dirty="0"/>
              <a:t> под руководством </a:t>
            </a:r>
            <a:r>
              <a:rPr lang="ru-RU" sz="2000" dirty="0" smtClean="0"/>
              <a:t>профессора Михельсона </a:t>
            </a:r>
            <a:r>
              <a:rPr lang="ru-RU" sz="2000" dirty="0"/>
              <a:t>А.Ф.</a:t>
            </a:r>
          </a:p>
        </p:txBody>
      </p:sp>
    </p:spTree>
    <p:extLst>
      <p:ext uri="{BB962C8B-B14F-4D97-AF65-F5344CB8AC3E}">
        <p14:creationId xmlns:p14="http://schemas.microsoft.com/office/powerpoint/2010/main" val="769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7504" y="218654"/>
            <a:ext cx="88566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Государственное задание </a:t>
            </a:r>
          </a:p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на 2016-2017гг.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7544" y="1960388"/>
            <a:ext cx="8208912" cy="36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457200"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r>
              <a:rPr kumimoji="0" lang="ru-RU" b="1" dirty="0" smtClean="0">
                <a:solidFill>
                  <a:srgbClr val="000000"/>
                </a:solidFill>
              </a:rPr>
              <a:t>Кардиология и ангиология</a:t>
            </a:r>
            <a:r>
              <a:rPr kumimoji="0" lang="ru-RU" dirty="0" smtClean="0">
                <a:solidFill>
                  <a:srgbClr val="000000"/>
                </a:solidFill>
              </a:rPr>
              <a:t> – «Разработка способов молекулярно-генетической оценки рисков развития </a:t>
            </a:r>
            <a:r>
              <a:rPr kumimoji="0" lang="ru-RU" dirty="0" err="1" smtClean="0">
                <a:solidFill>
                  <a:srgbClr val="000000"/>
                </a:solidFill>
              </a:rPr>
              <a:t>эссенциальной</a:t>
            </a:r>
            <a:r>
              <a:rPr kumimoji="0" lang="ru-RU" dirty="0" smtClean="0">
                <a:solidFill>
                  <a:srgbClr val="000000"/>
                </a:solidFill>
              </a:rPr>
              <a:t> артериальной гипертензии и ее осложнений»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r>
              <a:rPr kumimoji="0" lang="ru-RU" b="1" dirty="0" smtClean="0">
                <a:solidFill>
                  <a:srgbClr val="000000"/>
                </a:solidFill>
              </a:rPr>
              <a:t>Регенеративная медицина </a:t>
            </a:r>
            <a:r>
              <a:rPr kumimoji="0" lang="ru-RU" dirty="0" smtClean="0">
                <a:solidFill>
                  <a:srgbClr val="000000"/>
                </a:solidFill>
              </a:rPr>
              <a:t>–  «Разработка способов морфологической и молекулярно-генетической оценки риска развития и прогрессии хронической болезни почек»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r>
              <a:rPr kumimoji="0" lang="ru-RU" b="1" dirty="0" smtClean="0">
                <a:solidFill>
                  <a:srgbClr val="000000"/>
                </a:solidFill>
              </a:rPr>
              <a:t>Эндокринология </a:t>
            </a:r>
            <a:r>
              <a:rPr kumimoji="0" lang="ru-RU" dirty="0" smtClean="0">
                <a:solidFill>
                  <a:srgbClr val="000000"/>
                </a:solidFill>
              </a:rPr>
              <a:t>– «Инновационный способ </a:t>
            </a:r>
            <a:r>
              <a:rPr kumimoji="0" lang="ru-RU" dirty="0" err="1" smtClean="0">
                <a:solidFill>
                  <a:srgbClr val="000000"/>
                </a:solidFill>
              </a:rPr>
              <a:t>таргетной</a:t>
            </a:r>
            <a:r>
              <a:rPr kumimoji="0" lang="ru-RU" dirty="0" smtClean="0">
                <a:solidFill>
                  <a:srgbClr val="000000"/>
                </a:solidFill>
              </a:rPr>
              <a:t> терапии ожирения посредством активации бурой жировой ткани».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AutoNum type="arabicPeriod"/>
              <a:defRPr/>
            </a:pPr>
            <a:endParaRPr kumimoji="0"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2932113" y="26574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kumimoji="0" lang="en-US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3399"/>
                </a:solidFill>
              </a:rPr>
              <a:t>Совместные научные исследования </a:t>
            </a:r>
            <a:br>
              <a:rPr lang="ru-RU" sz="4000" b="1" dirty="0" smtClean="0">
                <a:solidFill>
                  <a:srgbClr val="333399"/>
                </a:solidFill>
              </a:rPr>
            </a:br>
            <a:r>
              <a:rPr lang="ru-RU" sz="4000" b="1" dirty="0" smtClean="0">
                <a:solidFill>
                  <a:srgbClr val="333399"/>
                </a:solidFill>
              </a:rPr>
              <a:t>в </a:t>
            </a:r>
            <a:r>
              <a:rPr lang="ru-RU" sz="4000" b="1" dirty="0">
                <a:solidFill>
                  <a:srgbClr val="333399"/>
                </a:solidFill>
              </a:rPr>
              <a:t>рамках соглашений о сотрудничестве и совместной научной </a:t>
            </a:r>
            <a:r>
              <a:rPr lang="ru-RU" sz="4000" b="1" dirty="0" smtClean="0">
                <a:solidFill>
                  <a:srgbClr val="333399"/>
                </a:solidFill>
              </a:rPr>
              <a:t>деятельности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39212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ФГАОУ ВО «Южный федеральный университет»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ГБОУ ДПО «</a:t>
            </a:r>
            <a:r>
              <a:rPr lang="ru-RU" sz="1800" dirty="0"/>
              <a:t>Российская Медицинская Академия Последипломного Образования» </a:t>
            </a:r>
            <a:r>
              <a:rPr lang="ru-RU" sz="1800" dirty="0" smtClean="0"/>
              <a:t>Минздрава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Южный окружной медицинский центр </a:t>
            </a:r>
            <a:r>
              <a:rPr lang="ru-RU" sz="1800" dirty="0"/>
              <a:t>Федерального медико-биологического </a:t>
            </a:r>
            <a:r>
              <a:rPr lang="ru-RU" sz="1800" dirty="0" smtClean="0"/>
              <a:t>агентства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Государственный научный Центр </a:t>
            </a:r>
            <a:r>
              <a:rPr lang="ru-RU" sz="1800" dirty="0"/>
              <a:t>прикладной микробиологии и </a:t>
            </a:r>
            <a:r>
              <a:rPr lang="ru-RU" sz="1800" dirty="0" smtClean="0"/>
              <a:t>биотехнологии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Управление </a:t>
            </a:r>
            <a:r>
              <a:rPr lang="ru-RU" sz="1800" dirty="0"/>
              <a:t>Федеральной службы по надзору в сфере защиты прав потребителей и благополучия человека по Ростовской </a:t>
            </a:r>
            <a:r>
              <a:rPr lang="ru-RU" sz="1800" dirty="0" smtClean="0"/>
              <a:t>области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Центр </a:t>
            </a:r>
            <a:r>
              <a:rPr lang="ru-RU" sz="1800" dirty="0"/>
              <a:t>гигиены </a:t>
            </a:r>
            <a:r>
              <a:rPr lang="ru-RU" sz="1800" dirty="0" smtClean="0"/>
              <a:t>эпидемиологии </a:t>
            </a:r>
            <a:r>
              <a:rPr lang="ru-RU" sz="1800" dirty="0"/>
              <a:t>Ростовской </a:t>
            </a:r>
            <a:r>
              <a:rPr lang="ru-RU" sz="1800" dirty="0" smtClean="0"/>
              <a:t>области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Интерактивный </a:t>
            </a:r>
            <a:r>
              <a:rPr lang="ru-RU" sz="1800" dirty="0" err="1" smtClean="0"/>
              <a:t>музеей</a:t>
            </a:r>
            <a:r>
              <a:rPr lang="ru-RU" sz="1800" dirty="0" smtClean="0"/>
              <a:t> </a:t>
            </a:r>
            <a:r>
              <a:rPr lang="ru-RU" sz="1800" dirty="0"/>
              <a:t>наук «</a:t>
            </a:r>
            <a:r>
              <a:rPr lang="ru-RU" sz="1800" dirty="0" err="1"/>
              <a:t>Лабораториум</a:t>
            </a:r>
            <a:r>
              <a:rPr lang="ru-RU" sz="1800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ФГБОУ </a:t>
            </a:r>
            <a:r>
              <a:rPr lang="ru-RU" sz="1800" dirty="0" smtClean="0"/>
              <a:t>ВО «Донской государственный аграрный университет»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ФГБУ МЗ РФ «Детский санаторий </a:t>
            </a:r>
            <a:r>
              <a:rPr lang="ru-RU" sz="1800" dirty="0" err="1"/>
              <a:t>Бимлюк</a:t>
            </a:r>
            <a:r>
              <a:rPr lang="ru-RU" sz="1800" dirty="0"/>
              <a:t>» г. </a:t>
            </a:r>
            <a:r>
              <a:rPr lang="ru-RU" sz="1800" dirty="0" smtClean="0"/>
              <a:t>Анапа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Медицинский университет </a:t>
            </a:r>
            <a:r>
              <a:rPr lang="ru-RU" sz="1800" dirty="0"/>
              <a:t>г. </a:t>
            </a:r>
            <a:r>
              <a:rPr lang="ru-RU" sz="1800" dirty="0" err="1" smtClean="0"/>
              <a:t>Плевен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Медицинский университет </a:t>
            </a:r>
            <a:r>
              <a:rPr lang="ru-RU" sz="1800" dirty="0"/>
              <a:t>г. </a:t>
            </a:r>
            <a:r>
              <a:rPr lang="ru-RU" sz="1800" dirty="0" smtClean="0"/>
              <a:t>Кельн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Киевский национальный университет </a:t>
            </a:r>
            <a:r>
              <a:rPr lang="ru-RU" sz="1800" dirty="0"/>
              <a:t>им. </a:t>
            </a:r>
            <a:r>
              <a:rPr lang="ru-RU" sz="1800" dirty="0" err="1"/>
              <a:t>О.О.Богомольца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164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3399"/>
                </a:solidFill>
              </a:rPr>
              <a:t/>
            </a:r>
            <a:br>
              <a:rPr lang="ru-RU" sz="3600" b="1" dirty="0" smtClean="0">
                <a:solidFill>
                  <a:srgbClr val="333399"/>
                </a:solidFill>
              </a:rPr>
            </a:br>
            <a:r>
              <a:rPr lang="ru-RU" sz="4000" b="1" dirty="0" smtClean="0">
                <a:solidFill>
                  <a:srgbClr val="333399"/>
                </a:solidFill>
              </a:rPr>
              <a:t>Соглашения </a:t>
            </a:r>
            <a:r>
              <a:rPr lang="ru-RU" sz="4000" b="1" dirty="0">
                <a:solidFill>
                  <a:srgbClr val="333399"/>
                </a:solidFill>
              </a:rPr>
              <a:t>о сотрудничестве и</a:t>
            </a:r>
            <a:br>
              <a:rPr lang="ru-RU" sz="4000" b="1" dirty="0">
                <a:solidFill>
                  <a:srgbClr val="333399"/>
                </a:solidFill>
              </a:rPr>
            </a:br>
            <a:r>
              <a:rPr lang="ru-RU" sz="4000" b="1" dirty="0">
                <a:solidFill>
                  <a:srgbClr val="333399"/>
                </a:solidFill>
              </a:rPr>
              <a:t>совместной научной деятельности</a:t>
            </a:r>
            <a:br>
              <a:rPr lang="ru-RU" sz="4000" b="1" dirty="0">
                <a:solidFill>
                  <a:srgbClr val="333399"/>
                </a:solidFill>
              </a:rPr>
            </a:br>
            <a:r>
              <a:rPr lang="ru-RU" sz="4000" b="1" dirty="0">
                <a:solidFill>
                  <a:srgbClr val="333399"/>
                </a:solidFill>
              </a:rPr>
              <a:t>заключенные в </a:t>
            </a:r>
            <a:r>
              <a:rPr lang="ru-RU" sz="4000" b="1" dirty="0" smtClean="0">
                <a:solidFill>
                  <a:srgbClr val="333399"/>
                </a:solidFill>
              </a:rPr>
              <a:t>2016 </a:t>
            </a:r>
            <a:r>
              <a:rPr lang="ru-RU" sz="4000" b="1" dirty="0">
                <a:solidFill>
                  <a:srgbClr val="333399"/>
                </a:solidFill>
              </a:rPr>
              <a:t>г</a:t>
            </a:r>
            <a:r>
              <a:rPr lang="ru-RU" sz="4000" b="1" dirty="0" smtClean="0">
                <a:solidFill>
                  <a:srgbClr val="333399"/>
                </a:solidFill>
              </a:rPr>
              <a:t>.</a:t>
            </a:r>
            <a:endParaRPr lang="ru-RU" sz="3200" b="1" dirty="0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496944" cy="3096344"/>
          </a:xfrm>
        </p:spPr>
        <p:txBody>
          <a:bodyPr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ru-RU" sz="2000" dirty="0"/>
              <a:t>ФКУЗ Ростовский-на-Дону противочумный институт </a:t>
            </a:r>
            <a:r>
              <a:rPr lang="ru-RU" sz="2000" dirty="0" err="1" smtClean="0"/>
              <a:t>Роспотребнадзора</a:t>
            </a:r>
            <a:endParaRPr lang="ru-RU" sz="2000" dirty="0" smtClean="0"/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/>
              <a:t>ФБУН Ростовский </a:t>
            </a:r>
            <a:r>
              <a:rPr lang="ru-RU" sz="2000" dirty="0"/>
              <a:t>НИИ микробиологии и </a:t>
            </a:r>
            <a:r>
              <a:rPr lang="ru-RU" sz="2000" dirty="0" smtClean="0"/>
              <a:t>паразитологии </a:t>
            </a:r>
            <a:r>
              <a:rPr lang="ru-RU" sz="2000" dirty="0" err="1" smtClean="0"/>
              <a:t>Роспотребнадзора</a:t>
            </a:r>
            <a:endParaRPr lang="ru-RU" sz="2000" dirty="0"/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/>
              <a:t>ФГБУН </a:t>
            </a:r>
            <a:r>
              <a:rPr lang="ru-RU" sz="2000" dirty="0"/>
              <a:t>НАУКИ «</a:t>
            </a:r>
            <a:r>
              <a:rPr lang="ru-RU" sz="2000" dirty="0" smtClean="0"/>
              <a:t>Институт морских биологических исследований имени А.О</a:t>
            </a:r>
            <a:r>
              <a:rPr lang="ru-RU" sz="2000" dirty="0"/>
              <a:t>. </a:t>
            </a:r>
            <a:r>
              <a:rPr lang="ru-RU" sz="2000" dirty="0" smtClean="0"/>
              <a:t>Ковалевского </a:t>
            </a:r>
            <a:r>
              <a:rPr lang="ru-RU" sz="2000" dirty="0"/>
              <a:t>РАН</a:t>
            </a:r>
            <a:r>
              <a:rPr lang="ru-RU" sz="2000" dirty="0" smtClean="0"/>
              <a:t>»</a:t>
            </a:r>
            <a:endParaRPr lang="ru-RU" sz="2000" dirty="0"/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/>
              <a:t>ФГБНУ </a:t>
            </a:r>
            <a:r>
              <a:rPr lang="ru-RU" sz="2000" dirty="0"/>
              <a:t>«Поволжский НИИ производства и </a:t>
            </a:r>
            <a:r>
              <a:rPr lang="ru-RU" sz="2000" dirty="0" smtClean="0"/>
              <a:t>переработки мясомолочной продукции</a:t>
            </a:r>
            <a:r>
              <a:rPr lang="ru-RU" sz="2000" dirty="0"/>
              <a:t>»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/>
              <a:t>РИАЦ </a:t>
            </a:r>
            <a:r>
              <a:rPr lang="ru-RU" sz="2000" dirty="0"/>
              <a:t>Ростовской атомной станцией</a:t>
            </a:r>
          </a:p>
        </p:txBody>
      </p:sp>
    </p:spTree>
    <p:extLst>
      <p:ext uri="{BB962C8B-B14F-4D97-AF65-F5344CB8AC3E}">
        <p14:creationId xmlns:p14="http://schemas.microsoft.com/office/powerpoint/2010/main" val="756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6957"/>
              </p:ext>
            </p:extLst>
          </p:nvPr>
        </p:nvGraphicFramePr>
        <p:xfrm>
          <a:off x="388016" y="2386137"/>
          <a:ext cx="8432456" cy="31820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8000"/>
                <a:gridCol w="4104456"/>
              </a:tblGrid>
              <a:tr h="6609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2132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Гос. задание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4894,1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472132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Договоры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12885,5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626027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effectLst/>
                        </a:rPr>
                        <a:t>Гранты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478604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Клинические исследования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5791,05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95607" marR="95607" marT="0" marB="0" anchor="ctr" horzOverflow="overflow"/>
                </a:tc>
              </a:tr>
              <a:tr h="472132">
                <a:tc>
                  <a:txBody>
                    <a:bodyPr/>
                    <a:lstStyle/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43970,65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27477" marR="127477" marT="63731" marB="63731" anchor="ctr" horzOverflow="overflow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90"/>
                </a:solidFill>
              </a:rPr>
              <a:t>Объем финансирования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8042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Изобретательская деятельность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71463" y="4828070"/>
            <a:ext cx="84153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400" i="1" dirty="0">
                <a:solidFill>
                  <a:schemeClr val="tx1"/>
                </a:solidFill>
              </a:rPr>
              <a:t>Сотрудниками </a:t>
            </a:r>
            <a:r>
              <a:rPr kumimoji="0" lang="ru-RU" sz="2400" i="1" dirty="0" err="1">
                <a:solidFill>
                  <a:schemeClr val="tx1"/>
                </a:solidFill>
              </a:rPr>
              <a:t>РостГМУ</a:t>
            </a:r>
            <a:r>
              <a:rPr kumimoji="0" lang="ru-RU" sz="2400" i="1" dirty="0">
                <a:solidFill>
                  <a:schemeClr val="tx1"/>
                </a:solidFill>
              </a:rPr>
              <a:t> в </a:t>
            </a:r>
            <a:r>
              <a:rPr kumimoji="0" lang="ru-RU" sz="2400" i="1" dirty="0" smtClean="0">
                <a:solidFill>
                  <a:schemeClr val="tx1"/>
                </a:solidFill>
              </a:rPr>
              <a:t>2016 </a:t>
            </a:r>
            <a:r>
              <a:rPr kumimoji="0" lang="ru-RU" sz="2400" i="1" dirty="0">
                <a:solidFill>
                  <a:schemeClr val="tx1"/>
                </a:solidFill>
              </a:rPr>
              <a:t>году внедрено </a:t>
            </a:r>
            <a:r>
              <a:rPr kumimoji="0" lang="ru-RU" sz="2400" i="1" dirty="0" smtClean="0">
                <a:solidFill>
                  <a:schemeClr val="tx1"/>
                </a:solidFill>
              </a:rPr>
              <a:t>147 </a:t>
            </a:r>
            <a:r>
              <a:rPr kumimoji="0" lang="ru-RU" sz="2400" i="1" dirty="0">
                <a:solidFill>
                  <a:schemeClr val="tx1"/>
                </a:solidFill>
              </a:rPr>
              <a:t>результатов научных исследований, в </a:t>
            </a:r>
            <a:r>
              <a:rPr kumimoji="0" lang="ru-RU" sz="2400" i="1" dirty="0" smtClean="0">
                <a:solidFill>
                  <a:schemeClr val="tx1"/>
                </a:solidFill>
              </a:rPr>
              <a:t>2015 -150 </a:t>
            </a:r>
            <a:endParaRPr kumimoji="0" lang="ru-RU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14391"/>
              </p:ext>
            </p:extLst>
          </p:nvPr>
        </p:nvGraphicFramePr>
        <p:xfrm>
          <a:off x="683568" y="2276872"/>
          <a:ext cx="7776865" cy="1942015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3024336"/>
                <a:gridCol w="2448273"/>
              </a:tblGrid>
              <a:tr h="501855">
                <a:tc gridSpan="3"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83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Получено патентов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Получено положительных решений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Подано заявок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42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kumimoji="0" lang="ru-RU" sz="4000" b="1" dirty="0" smtClean="0">
                <a:solidFill>
                  <a:srgbClr val="000090"/>
                </a:solidFill>
              </a:rPr>
              <a:t>Научно-практические мероприятия 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-104775" y="1123950"/>
          <a:ext cx="886777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Документ" r:id="rId4" imgW="6458069" imgH="4849723" progId="Word.Document.12">
                  <p:embed/>
                </p:oleObj>
              </mc:Choice>
              <mc:Fallback>
                <p:oleObj name="Документ" r:id="rId4" imgW="6458069" imgH="484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775" y="1123950"/>
                        <a:ext cx="8867775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08845"/>
              </p:ext>
            </p:extLst>
          </p:nvPr>
        </p:nvGraphicFramePr>
        <p:xfrm>
          <a:off x="1259632" y="1484784"/>
          <a:ext cx="6912768" cy="46380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4858"/>
                <a:gridCol w="2827910"/>
              </a:tblGrid>
              <a:tr h="88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Статус мероприятия</a:t>
                      </a:r>
                      <a:endParaRPr lang="ru-RU" sz="2000" b="1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 smtClean="0">
                          <a:effectLst/>
                        </a:rPr>
                        <a:t>2016</a:t>
                      </a:r>
                      <a:endParaRPr lang="ru-RU" sz="2000" b="1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Международные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Всероссийские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7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0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Межрегиональные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32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0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Региональные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15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Городские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27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Заседания ассоциаций/обществ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71</a:t>
                      </a:r>
                      <a:endParaRPr lang="ru-RU" sz="2000" b="0" i="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0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Школы/обучающие семинары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59</a:t>
                      </a:r>
                      <a:endParaRPr lang="ru-RU" sz="2000" b="0" i="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6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Молодежные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139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445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kern="0" dirty="0">
                          <a:effectLst/>
                        </a:rPr>
                        <a:t>Региональные</a:t>
                      </a:r>
                      <a:endParaRPr lang="ru-RU" sz="2000" b="1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kern="0" dirty="0">
                          <a:effectLst/>
                        </a:rPr>
                        <a:t>30</a:t>
                      </a:r>
                      <a:endParaRPr lang="ru-RU" sz="2000" b="0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70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kern="0" dirty="0" err="1">
                          <a:effectLst/>
                        </a:rPr>
                        <a:t>Межкафедральные</a:t>
                      </a:r>
                      <a:endParaRPr lang="ru-RU" sz="2000" b="1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kern="0" dirty="0">
                          <a:effectLst/>
                        </a:rPr>
                        <a:t>109</a:t>
                      </a:r>
                      <a:endParaRPr lang="ru-RU" sz="2000" b="0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2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Итого</a:t>
                      </a:r>
                      <a:endParaRPr lang="ru-RU" sz="2000" b="1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351</a:t>
                      </a:r>
                      <a:endParaRPr lang="ru-RU" sz="2000" b="0" i="0" kern="50" dirty="0">
                        <a:effectLst/>
                        <a:latin typeface="+mn-lt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705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1271</Words>
  <Application>Microsoft Office PowerPoint</Application>
  <PresentationFormat>Экран (4:3)</PresentationFormat>
  <Paragraphs>362</Paragraphs>
  <Slides>28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Документ</vt:lpstr>
      <vt:lpstr>Презентация PowerPoint</vt:lpstr>
      <vt:lpstr>Презентация PowerPoint</vt:lpstr>
      <vt:lpstr>В РостГМУ получили признание 9 научных школ</vt:lpstr>
      <vt:lpstr>Презентация PowerPoint</vt:lpstr>
      <vt:lpstr>Совместные научные исследования  в рамках соглашений о сотрудничестве и совместной научной деятельности</vt:lpstr>
      <vt:lpstr> Соглашения о сотрудничестве и совместной научной деятельности заключенные в 2016 г.</vt:lpstr>
      <vt:lpstr>Объем финансирования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Публикации научных исследований сотрудников РостГМУ</vt:lpstr>
      <vt:lpstr>Достижения сотрудников РостГМУ</vt:lpstr>
      <vt:lpstr>Защиты диссертационных исследований сотрудниками РостГМУ</vt:lpstr>
      <vt:lpstr>Презентация PowerPoint</vt:lpstr>
      <vt:lpstr>Презентация PowerPoint</vt:lpstr>
      <vt:lpstr>Обучение в аспирантуре</vt:lpstr>
      <vt:lpstr>Презентация PowerPoint</vt:lpstr>
      <vt:lpstr>         Обучение в аспирантуре  Распределение  аспирантов, обучающихся по образовательным программам послевузовского образования, по отраслям наук (ФГТ)          Всего 66 человек   </vt:lpstr>
      <vt:lpstr>Презентация PowerPoint</vt:lpstr>
      <vt:lpstr> Эффективность обучения в аспирантуре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234</cp:revision>
  <cp:lastPrinted>2017-01-13T06:30:00Z</cp:lastPrinted>
  <dcterms:created xsi:type="dcterms:W3CDTF">2016-02-02T07:41:51Z</dcterms:created>
  <dcterms:modified xsi:type="dcterms:W3CDTF">2017-04-06T07:29:29Z</dcterms:modified>
</cp:coreProperties>
</file>