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7" r:id="rId3"/>
    <p:sldId id="260" r:id="rId4"/>
    <p:sldId id="261" r:id="rId5"/>
    <p:sldId id="262" r:id="rId6"/>
    <p:sldId id="271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B3535"/>
    <a:srgbClr val="FFCC99"/>
    <a:srgbClr val="F62222"/>
    <a:srgbClr val="800000"/>
    <a:srgbClr val="FFFFFF"/>
    <a:srgbClr val="D5D5D5"/>
    <a:srgbClr val="003366"/>
    <a:srgbClr val="FF99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492" autoAdjust="0"/>
  </p:normalViewPr>
  <p:slideViewPr>
    <p:cSldViewPr snapToGrid="0">
      <p:cViewPr>
        <p:scale>
          <a:sx n="70" d="100"/>
          <a:sy n="70" d="100"/>
        </p:scale>
        <p:origin x="-60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1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0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886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9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3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7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00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7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4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2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1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7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7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2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8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8C64CB-B159-4E79-A346-794EA7C6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2294313"/>
            <a:ext cx="9295002" cy="2905484"/>
          </a:xfrm>
          <a:solidFill>
            <a:srgbClr val="FFCC99">
              <a:alpha val="74902"/>
            </a:srgb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25400" dir="17880000">
              <a:srgbClr val="000000">
                <a:alpha val="4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/>
              </a:rPr>
              <a:t>Обоснование </a:t>
            </a:r>
            <a:r>
              <a:rPr lang="ru-RU" sz="3200" b="1" dirty="0">
                <a:effectLst/>
              </a:rPr>
              <a:t>применения терапии локальным отрицательным давлением при комплексном хирургическом лечении пациентов с гнойно-некротическими осложнениями синдрома диабетической </a:t>
            </a:r>
            <a:r>
              <a:rPr lang="ru-RU" sz="3200" b="1" dirty="0" smtClean="0">
                <a:effectLst/>
              </a:rPr>
              <a:t>стопы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3.1.9 –  хирургия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EE5792-E15A-479D-A661-F793E3D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16" y="5131558"/>
            <a:ext cx="10754686" cy="205780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Научный </a:t>
            </a:r>
            <a:r>
              <a:rPr lang="ru-RU" sz="2400" dirty="0"/>
              <a:t>руководитель: </a:t>
            </a:r>
          </a:p>
          <a:p>
            <a:pPr algn="r"/>
            <a:r>
              <a:rPr lang="ru-RU" sz="2400" dirty="0" smtClean="0"/>
              <a:t>доктор медицинских наук, профессор</a:t>
            </a:r>
            <a:endParaRPr lang="ru-RU" sz="2400" dirty="0"/>
          </a:p>
          <a:p>
            <a:pPr algn="r"/>
            <a:r>
              <a:rPr lang="ru-RU" sz="2400" b="1" dirty="0" smtClean="0"/>
              <a:t>Сапронова Наталия Германовна</a:t>
            </a:r>
            <a:endParaRPr lang="ru-RU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67B0F4-4C3D-4EEA-83EB-B9F39FA9B5AA}"/>
              </a:ext>
            </a:extLst>
          </p:cNvPr>
          <p:cNvSpPr txBox="1"/>
          <p:nvPr/>
        </p:nvSpPr>
        <p:spPr>
          <a:xfrm>
            <a:off x="1317072" y="358771"/>
            <a:ext cx="94711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ФЕДЕРАЛЬНОЕ </a:t>
            </a:r>
            <a:r>
              <a:rPr lang="ru-RU" dirty="0"/>
              <a:t>ГОСУДАРСТВЕННОЕ БЮДЖЕТНОЕ ОБРАЗОВАТЕЛЬНОЕ УЧРЕЖДЕНИЕ </a:t>
            </a:r>
          </a:p>
          <a:p>
            <a:pPr algn="ctr"/>
            <a:r>
              <a:rPr lang="ru-RU" dirty="0"/>
              <a:t>ВЫСШЕГО ОБРАЗОВАНИЯ </a:t>
            </a:r>
          </a:p>
          <a:p>
            <a:pPr algn="ctr"/>
            <a:r>
              <a:rPr lang="ru-RU" dirty="0"/>
              <a:t>«РОСТОВСКИЙ ГОСУДАРСТВЕННЫЙ МЕДИЦИНСКИЙ УНИВЕРСИТЕТ</a:t>
            </a:r>
            <a:r>
              <a:rPr lang="ru-RU" dirty="0" smtClean="0"/>
              <a:t>»</a:t>
            </a:r>
            <a:r>
              <a:rPr lang="ru-RU" kern="0" dirty="0"/>
              <a:t> </a:t>
            </a:r>
            <a:r>
              <a:rPr lang="ru-RU" kern="0" dirty="0" smtClean="0"/>
              <a:t>МИНИСТЕРСТВА</a:t>
            </a:r>
            <a:r>
              <a:rPr lang="ru-RU" dirty="0" smtClean="0"/>
              <a:t> </a:t>
            </a:r>
            <a:r>
              <a:rPr lang="ru-RU" dirty="0"/>
              <a:t>ЗДРАВООХРАНЕНИЯ РОССИЙСКОЙ ФЕДЕРАЦИИ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2400" b="1" dirty="0" smtClean="0"/>
              <a:t> Трандофилов Андрей Михайлович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590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EE59C-9B0D-4B16-A6A3-0C4EF218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0"/>
            <a:ext cx="10353762" cy="970450"/>
          </a:xfrm>
        </p:spPr>
        <p:txBody>
          <a:bodyPr/>
          <a:lstStyle/>
          <a:p>
            <a:r>
              <a:rPr lang="ru-RU" b="1" dirty="0"/>
              <a:t>Предполагаемые результаты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5F44F1-A464-47B1-9918-F075ED614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050" y="1492387"/>
            <a:ext cx="10512548" cy="2683373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ru-RU" sz="2400" i="1" dirty="0" smtClean="0">
                <a:effectLst/>
              </a:rPr>
              <a:t> </a:t>
            </a:r>
            <a:endParaRPr lang="ru-RU" sz="2400" i="1" dirty="0">
              <a:effectLst/>
            </a:endParaRPr>
          </a:p>
          <a:p>
            <a:pPr algn="just"/>
            <a:r>
              <a:rPr lang="ru-RU" sz="2400" dirty="0">
                <a:effectLst/>
              </a:rPr>
              <a:t>По итогам научно-исследовательской работы планируется разработать алгоритм оказания помощи пациентам с гнойно-некротическими осложнениями синдрома диабетической стопы с использованием реваскуляризации пораженной </a:t>
            </a:r>
            <a:r>
              <a:rPr lang="ru-RU" sz="2400" dirty="0" smtClean="0">
                <a:effectLst/>
              </a:rPr>
              <a:t>конечности, кожной </a:t>
            </a:r>
            <a:r>
              <a:rPr lang="ru-RU" sz="2400" dirty="0">
                <a:effectLst/>
              </a:rPr>
              <a:t>пластики стопы и локального отрицательного давления. </a:t>
            </a:r>
          </a:p>
          <a:p>
            <a:pPr marL="369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4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588695-F9C0-46E1-891F-D83EACDF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Актуальность темы исследования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1C0895-8293-4EFB-ACF4-72479633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41" y="1155032"/>
            <a:ext cx="11578379" cy="53660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effectLst/>
              </a:rPr>
              <a:t>Сахарный диабет (СД) относится к одним из самых </a:t>
            </a:r>
            <a:r>
              <a:rPr lang="ru-RU" dirty="0" smtClean="0">
                <a:effectLst/>
              </a:rPr>
              <a:t>распространенных </a:t>
            </a:r>
            <a:r>
              <a:rPr lang="ru-RU" dirty="0">
                <a:effectLst/>
              </a:rPr>
              <a:t>и общеизвестных заболеваний человечества с начала ХХI века. </a:t>
            </a: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Не смотря на достижения последних лет в профилактике и лечении сахарного диабета, проблема гнойно-некротических осложнений продолжает оставаться не решенной задачей. Одной из них является </a:t>
            </a:r>
            <a:r>
              <a:rPr lang="ru-RU" dirty="0" err="1">
                <a:effectLst/>
              </a:rPr>
              <a:t>симтомокомплекс</a:t>
            </a:r>
            <a:r>
              <a:rPr lang="ru-RU" dirty="0">
                <a:effectLst/>
              </a:rPr>
              <a:t>, объединенный в термин «синдром диабетической стопы» (СДС) </a:t>
            </a: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 smtClean="0">
                <a:effectLst/>
              </a:rPr>
              <a:t> Частота </a:t>
            </a:r>
            <a:r>
              <a:rPr lang="ru-RU" dirty="0">
                <a:effectLst/>
              </a:rPr>
              <a:t>развития гнойно-некротических осложнений со стороны нижних конечностей при диабете составляет 30-60% </a:t>
            </a:r>
            <a:r>
              <a:rPr lang="ru-RU" dirty="0" smtClean="0">
                <a:effectLst/>
              </a:rPr>
              <a:t> </a:t>
            </a:r>
          </a:p>
          <a:p>
            <a:pPr algn="just"/>
            <a:r>
              <a:rPr lang="ru-RU" dirty="0">
                <a:effectLst/>
              </a:rPr>
              <a:t>Ампутация   у больных с сахарным диабетом, при развитии и прогрессировании гнойно-некротических процессов, производится в 15-17 раз чаще чем у населения в </a:t>
            </a:r>
            <a:r>
              <a:rPr lang="ru-RU" dirty="0" smtClean="0">
                <a:effectLst/>
              </a:rPr>
              <a:t>целом</a:t>
            </a:r>
          </a:p>
          <a:p>
            <a:pPr algn="just"/>
            <a:r>
              <a:rPr lang="ru-RU" dirty="0">
                <a:effectLst/>
              </a:rPr>
              <a:t>Таким образом, у пяти из шести пациентов с синдромом диабетической стопы выполняются калечащие операции, оправданные спасением жизни больного. При этом послеоперационная летальность достигает 25-52%  </a:t>
            </a:r>
            <a:endParaRPr lang="ru-RU" dirty="0" smtClean="0">
              <a:effectLst/>
            </a:endParaRPr>
          </a:p>
          <a:p>
            <a:pPr algn="just"/>
            <a:r>
              <a:rPr lang="ru-RU" dirty="0">
                <a:effectLst/>
              </a:rPr>
              <a:t>В последние годы, в связи с </a:t>
            </a:r>
            <a:r>
              <a:rPr lang="ru-RU" dirty="0" smtClean="0">
                <a:effectLst/>
              </a:rPr>
              <a:t>  </a:t>
            </a:r>
            <a:r>
              <a:rPr lang="ru-RU" dirty="0">
                <a:effectLst/>
              </a:rPr>
              <a:t>развитием </a:t>
            </a:r>
            <a:r>
              <a:rPr lang="ru-RU" dirty="0" err="1">
                <a:effectLst/>
              </a:rPr>
              <a:t>ангиохирургии</a:t>
            </a:r>
            <a:r>
              <a:rPr lang="ru-RU" dirty="0">
                <a:effectLst/>
              </a:rPr>
              <a:t>, достижениями фармакологии, стали шире применяться мероприятия, в том числе оперативные, направленные на сохранение опорной функции конечности  </a:t>
            </a:r>
          </a:p>
          <a:p>
            <a:pPr algn="just"/>
            <a:endParaRPr lang="ru-RU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64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7F4185-F5A8-40F9-A71E-D7289192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64E021-BFF9-4E65-BF4B-1F969F81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42" y="1732449"/>
            <a:ext cx="11362098" cy="4342426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effectLst/>
              </a:rPr>
              <a:t>улучшить результаты </a:t>
            </a:r>
            <a:r>
              <a:rPr lang="ru-RU" sz="3600" dirty="0" smtClean="0">
                <a:effectLst/>
              </a:rPr>
              <a:t>  </a:t>
            </a:r>
            <a:r>
              <a:rPr lang="ru-RU" sz="3600" dirty="0">
                <a:effectLst/>
              </a:rPr>
              <a:t>лечения пациентов с </a:t>
            </a:r>
            <a:r>
              <a:rPr lang="ru-RU" sz="3600" dirty="0" smtClean="0">
                <a:effectLst/>
              </a:rPr>
              <a:t>гнойно-некротическими осложнениями </a:t>
            </a:r>
            <a:r>
              <a:rPr lang="ru-RU" sz="3600" dirty="0">
                <a:effectLst/>
              </a:rPr>
              <a:t>синдрома диабетической стопы </a:t>
            </a:r>
            <a:r>
              <a:rPr lang="ru-RU" sz="3600" dirty="0">
                <a:solidFill>
                  <a:schemeClr val="tx1"/>
                </a:solidFill>
                <a:effectLst/>
              </a:rPr>
              <a:t>путём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применения </a:t>
            </a:r>
            <a:r>
              <a:rPr lang="ru-RU" sz="3600" dirty="0">
                <a:solidFill>
                  <a:schemeClr val="tx1"/>
                </a:solidFill>
                <a:effectLst/>
              </a:rPr>
              <a:t>терапии локальным отрицательным давлением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 в комплексе этапного хирургического лечения 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5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75056A-F434-44BC-9D9C-0C4A403D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"/>
            <a:ext cx="10353762" cy="97045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/>
              </a:rPr>
              <a:t>Задачи исследования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ED4C1E-BF4A-49D8-83D1-BF819AE7A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61" y="1182986"/>
            <a:ext cx="11209104" cy="5288934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>
                <a:effectLst/>
              </a:rPr>
              <a:t>Разработать способ </a:t>
            </a:r>
            <a:r>
              <a:rPr lang="ru-RU" sz="2400" dirty="0">
                <a:effectLst/>
              </a:rPr>
              <a:t>комбинированного хирургического лечения пациентов с гнойно - некротическими поражениями нижних конечностей с использованием метода локального отрицательного давления.</a:t>
            </a:r>
          </a:p>
          <a:p>
            <a:pPr lvl="0" algn="just"/>
            <a:r>
              <a:rPr lang="ru-RU" sz="2400" dirty="0">
                <a:effectLst/>
              </a:rPr>
              <a:t>Провести анализ непосредственных и отдалённых результатов лечения больных с </a:t>
            </a:r>
            <a:r>
              <a:rPr lang="ru-RU" sz="2400" dirty="0" smtClean="0">
                <a:effectLst/>
              </a:rPr>
              <a:t>синдромом </a:t>
            </a:r>
            <a:r>
              <a:rPr lang="ru-RU" sz="2400" dirty="0">
                <a:effectLst/>
              </a:rPr>
              <a:t>диабетической стопы в </a:t>
            </a:r>
            <a:r>
              <a:rPr lang="ru-RU" sz="2400" dirty="0" smtClean="0">
                <a:effectLst/>
              </a:rPr>
              <a:t> контрольной и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основной группах </a:t>
            </a:r>
            <a:r>
              <a:rPr lang="ru-RU" sz="2400" dirty="0">
                <a:effectLst/>
              </a:rPr>
              <a:t>наблюдения.</a:t>
            </a:r>
          </a:p>
          <a:p>
            <a:pPr lvl="0" algn="just"/>
            <a:r>
              <a:rPr lang="ru-RU" sz="2400" dirty="0">
                <a:effectLst/>
              </a:rPr>
              <a:t>Изучить эффективность способа комбинированного хирургического лечения пациентов с гнойно - некротическими поражениями нижних конечностей с использованием метода локального отрицательного давления у пациентов </a:t>
            </a:r>
            <a:r>
              <a:rPr lang="ru-RU" sz="2400" dirty="0" smtClean="0">
                <a:effectLst/>
              </a:rPr>
              <a:t>основной </a:t>
            </a:r>
            <a:r>
              <a:rPr lang="ru-RU" sz="2400" dirty="0">
                <a:effectLst/>
              </a:rPr>
              <a:t>группы наблюдения с позиций доказательной медицины.</a:t>
            </a:r>
          </a:p>
          <a:p>
            <a:pPr lvl="0" algn="just"/>
            <a:r>
              <a:rPr lang="ru-RU" sz="2400" dirty="0">
                <a:effectLst/>
              </a:rPr>
              <a:t>Определить показания и разработать алгоритм применения способа комбинированного хирургического лечения пациентов с гнойно - некротическими поражениями нижних конечностей. </a:t>
            </a:r>
            <a:endParaRPr lang="ru-RU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87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670553-6800-4060-B3F1-F98B0AB8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8085"/>
            <a:ext cx="10353762" cy="970450"/>
          </a:xfrm>
        </p:spPr>
        <p:txBody>
          <a:bodyPr/>
          <a:lstStyle/>
          <a:p>
            <a:r>
              <a:rPr lang="ru-RU" b="1" dirty="0"/>
              <a:t>Научная новизна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E3191B-C135-4705-A9F5-F47A0CD2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37" y="939566"/>
            <a:ext cx="10982182" cy="512625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effectLst/>
              </a:rPr>
              <a:t> Впервые будет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разработан и применен </a:t>
            </a:r>
            <a:r>
              <a:rPr lang="ru-RU" sz="2400" dirty="0">
                <a:solidFill>
                  <a:schemeClr val="tx1"/>
                </a:solidFill>
                <a:effectLst/>
              </a:rPr>
              <a:t>способ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лечения гнойно </a:t>
            </a:r>
            <a:r>
              <a:rPr lang="ru-RU" sz="2400" dirty="0">
                <a:solidFill>
                  <a:schemeClr val="tx1"/>
                </a:solidFill>
                <a:effectLst/>
              </a:rPr>
              <a:t>— некротических осложнений синдрома диабетической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стопы в сочетании с локальным </a:t>
            </a:r>
            <a:r>
              <a:rPr lang="ru-RU" sz="2400" dirty="0">
                <a:solidFill>
                  <a:schemeClr val="tx1"/>
                </a:solidFill>
                <a:effectLst/>
              </a:rPr>
              <a:t>отрицательным давлением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и </a:t>
            </a:r>
            <a:r>
              <a:rPr lang="ru-RU" sz="2400" dirty="0">
                <a:solidFill>
                  <a:schemeClr val="tx1"/>
                </a:solidFill>
                <a:effectLst/>
              </a:rPr>
              <a:t>комбинации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реваскуляризации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пораженной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конечности   с   пластической реконструкцией стопы</a:t>
            </a:r>
            <a:r>
              <a:rPr lang="ru-RU" sz="2400" dirty="0">
                <a:solidFill>
                  <a:schemeClr val="tx1"/>
                </a:solidFill>
                <a:effectLst/>
              </a:rPr>
              <a:t>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effectLst/>
              </a:rPr>
              <a:t>Впервые будет определен алгоритм выполнения этапного хирургического лечения в сочетании с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применением локального отрицательного давления.</a:t>
            </a:r>
            <a:endParaRPr lang="ru-RU" sz="240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effectLst/>
              </a:rPr>
              <a:t>Впервые будут определены сроки выполнения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пластической реконструкции стопы  </a:t>
            </a:r>
            <a:r>
              <a:rPr lang="ru-RU" sz="2400" dirty="0">
                <a:solidFill>
                  <a:schemeClr val="tx1"/>
                </a:solidFill>
                <a:effectLst/>
              </a:rPr>
              <a:t>в сочетании с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использованием локального отрицательного давления.</a:t>
            </a:r>
            <a:endParaRPr lang="ru-RU" sz="240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effectLst/>
              </a:rPr>
              <a:t>Впервые будет проведен сравнительный анализ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групп </a:t>
            </a:r>
            <a:r>
              <a:rPr lang="ru-RU" sz="2400" dirty="0">
                <a:solidFill>
                  <a:schemeClr val="tx1"/>
                </a:solidFill>
                <a:effectLst/>
              </a:rPr>
              <a:t>наблюдения,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получавших стандартное комплексное хирургическое </a:t>
            </a:r>
            <a:r>
              <a:rPr lang="ru-RU" sz="2400" dirty="0">
                <a:solidFill>
                  <a:schemeClr val="tx1"/>
                </a:solidFill>
                <a:effectLst/>
              </a:rPr>
              <a:t>лечение и группы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пациентов, лечение </a:t>
            </a:r>
            <a:r>
              <a:rPr lang="ru-RU" sz="2400" dirty="0">
                <a:solidFill>
                  <a:schemeClr val="tx1"/>
                </a:solidFill>
                <a:effectLst/>
              </a:rPr>
              <a:t>которых было дополнено использованием локального отрицательного давления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.</a:t>
            </a:r>
            <a:endParaRPr lang="ru-RU" sz="2400" dirty="0">
              <a:solidFill>
                <a:schemeClr val="tx1"/>
              </a:solidFill>
              <a:effectLst/>
            </a:endParaRPr>
          </a:p>
          <a:p>
            <a:pPr marL="36900" indent="0" algn="just">
              <a:buNone/>
            </a:pP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670553-6800-4060-B3F1-F98B0AB8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7" y="29128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Предполагаемые теоретическая и практическая значимости </a:t>
            </a:r>
            <a:r>
              <a:rPr lang="ru-RU" b="1" dirty="0" smtClean="0">
                <a:effectLst/>
              </a:rPr>
              <a:t>работы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E3191B-C135-4705-A9F5-F47A0CD2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77" y="2118913"/>
            <a:ext cx="10982182" cy="331668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effectLst/>
              </a:rPr>
              <a:t>Планируемое научное исследование позволит </a:t>
            </a:r>
            <a:r>
              <a:rPr lang="ru-RU" sz="2800" dirty="0">
                <a:solidFill>
                  <a:schemeClr val="tx1"/>
                </a:solidFill>
                <a:effectLst/>
              </a:rPr>
              <a:t>улучшить результаты хирургического лечения пациентов с гнойно - некротическими осложнениями синдрома диабетической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стопы, позволит </a:t>
            </a:r>
            <a:r>
              <a:rPr lang="ru-RU" sz="2800" dirty="0">
                <a:solidFill>
                  <a:schemeClr val="tx1"/>
                </a:solidFill>
                <a:effectLst/>
              </a:rPr>
              <a:t>предложить алгоритм хирургического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ведения, дополненный </a:t>
            </a:r>
            <a:r>
              <a:rPr lang="ru-RU" sz="2800" dirty="0">
                <a:solidFill>
                  <a:schemeClr val="tx1"/>
                </a:solidFill>
                <a:effectLst/>
              </a:rPr>
              <a:t>лечением ран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локальным отрицательным </a:t>
            </a:r>
            <a:r>
              <a:rPr lang="ru-RU" sz="2800" dirty="0">
                <a:solidFill>
                  <a:schemeClr val="tx1"/>
                </a:solidFill>
                <a:effectLst/>
              </a:rPr>
              <a:t>давлением и внедрить результаты исследования в клиническую </a:t>
            </a:r>
            <a:r>
              <a:rPr lang="ru-RU" sz="2800" dirty="0" smtClean="0">
                <a:effectLst/>
              </a:rPr>
              <a:t>практику хирургических стационаров.</a:t>
            </a:r>
            <a:endParaRPr lang="ru-RU" sz="2800" dirty="0">
              <a:effectLst/>
            </a:endParaRPr>
          </a:p>
          <a:p>
            <a:pPr marL="36900" indent="0" algn="just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4523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3">
            <a:extLst>
              <a:ext uri="{FF2B5EF4-FFF2-40B4-BE49-F238E27FC236}">
                <a16:creationId xmlns="" xmlns:a16="http://schemas.microsoft.com/office/drawing/2014/main" id="{FA767599-F477-4506-A18C-27584A613CDC}"/>
              </a:ext>
            </a:extLst>
          </p:cNvPr>
          <p:cNvSpPr/>
          <p:nvPr/>
        </p:nvSpPr>
        <p:spPr>
          <a:xfrm>
            <a:off x="7307615" y="2607789"/>
            <a:ext cx="2013963" cy="1073791"/>
          </a:xfrm>
          <a:prstGeom prst="roundRect">
            <a:avLst/>
          </a:prstGeom>
          <a:solidFill>
            <a:srgbClr val="DB353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D84FD7-7595-40FA-834B-2AA0577B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540"/>
            <a:ext cx="12192000" cy="97045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/>
              </a:rPr>
              <a:t>Материалы исследования</a:t>
            </a:r>
            <a:endParaRPr lang="ru-RU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A767599-F477-4506-A18C-27584A613CDC}"/>
              </a:ext>
            </a:extLst>
          </p:cNvPr>
          <p:cNvSpPr/>
          <p:nvPr/>
        </p:nvSpPr>
        <p:spPr>
          <a:xfrm>
            <a:off x="2213590" y="2630951"/>
            <a:ext cx="2013963" cy="1073791"/>
          </a:xfrm>
          <a:prstGeom prst="roundRect">
            <a:avLst/>
          </a:prstGeom>
          <a:solidFill>
            <a:srgbClr val="00808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1D5413-C824-49FD-AC7D-9F65752F154D}"/>
              </a:ext>
            </a:extLst>
          </p:cNvPr>
          <p:cNvSpPr txBox="1"/>
          <p:nvPr/>
        </p:nvSpPr>
        <p:spPr>
          <a:xfrm flipH="1">
            <a:off x="7513417" y="2729184"/>
            <a:ext cx="167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200" b="1" dirty="0" smtClean="0">
                <a:solidFill>
                  <a:schemeClr val="bg1"/>
                </a:solidFill>
              </a:rPr>
              <a:t>2 группа  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(основная)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0E1BB2F-59D2-4045-956E-0AD0F070D274}"/>
              </a:ext>
            </a:extLst>
          </p:cNvPr>
          <p:cNvSpPr txBox="1"/>
          <p:nvPr/>
        </p:nvSpPr>
        <p:spPr>
          <a:xfrm>
            <a:off x="6071097" y="4050912"/>
            <a:ext cx="5488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Пациенты с СДС, </a:t>
            </a:r>
            <a:r>
              <a:rPr lang="ru-RU" sz="2400" dirty="0"/>
              <a:t>которым будет выполнена </a:t>
            </a:r>
            <a:r>
              <a:rPr lang="ru-RU" sz="2400" dirty="0" err="1"/>
              <a:t>реваскуляризация</a:t>
            </a:r>
            <a:r>
              <a:rPr lang="ru-RU" sz="2400" dirty="0"/>
              <a:t> пораженной </a:t>
            </a:r>
            <a:r>
              <a:rPr lang="ru-RU" sz="2400" dirty="0" smtClean="0"/>
              <a:t>конечности, пластическая </a:t>
            </a:r>
            <a:r>
              <a:rPr lang="ru-RU" sz="2400" dirty="0"/>
              <a:t>реконструкция </a:t>
            </a:r>
            <a:r>
              <a:rPr lang="ru-RU" sz="2400" dirty="0" smtClean="0"/>
              <a:t>стопы и   применено  локальное отрицательное давление в области раневой поверхности стопы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EF0779-F563-4B4B-A358-E07B1FB077B4}"/>
              </a:ext>
            </a:extLst>
          </p:cNvPr>
          <p:cNvSpPr txBox="1"/>
          <p:nvPr/>
        </p:nvSpPr>
        <p:spPr>
          <a:xfrm>
            <a:off x="1015583" y="4050912"/>
            <a:ext cx="4655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Пациенты с СДС, </a:t>
            </a:r>
            <a:r>
              <a:rPr lang="ru-RU" sz="2400" dirty="0"/>
              <a:t>которым будет выполнена </a:t>
            </a:r>
            <a:r>
              <a:rPr lang="ru-RU" sz="2400" dirty="0" err="1"/>
              <a:t>реваскуляризация</a:t>
            </a:r>
            <a:r>
              <a:rPr lang="ru-RU" sz="2400" dirty="0"/>
              <a:t> пораженной конечности  </a:t>
            </a:r>
            <a:r>
              <a:rPr lang="ru-RU" sz="2400" dirty="0" smtClean="0"/>
              <a:t>и пластическая реконструкция стопы</a:t>
            </a:r>
            <a:r>
              <a:rPr lang="ru-RU" sz="2400" dirty="0"/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EF0779-F563-4B4B-A358-E07B1FB077B4}"/>
              </a:ext>
            </a:extLst>
          </p:cNvPr>
          <p:cNvSpPr txBox="1"/>
          <p:nvPr/>
        </p:nvSpPr>
        <p:spPr>
          <a:xfrm>
            <a:off x="190872" y="1239896"/>
            <a:ext cx="1176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Пациенты </a:t>
            </a:r>
            <a:r>
              <a:rPr lang="ru-RU" sz="2400" dirty="0"/>
              <a:t>с гнойно - некротическими осложнениями синдрома диабетической </a:t>
            </a:r>
            <a:r>
              <a:rPr lang="ru-RU" sz="2400" dirty="0" smtClean="0"/>
              <a:t>стопы, разделенные на </a:t>
            </a:r>
            <a:r>
              <a:rPr lang="ru-RU" sz="2400" dirty="0"/>
              <a:t>две группы по 30 человек.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EF0779-F563-4B4B-A358-E07B1FB077B4}"/>
              </a:ext>
            </a:extLst>
          </p:cNvPr>
          <p:cNvSpPr txBox="1"/>
          <p:nvPr/>
        </p:nvSpPr>
        <p:spPr>
          <a:xfrm>
            <a:off x="2007787" y="2790740"/>
            <a:ext cx="2425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1 группа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(контрольная) 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7DAF5E-204B-4454-9EFB-8B1B91C71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0" y="604631"/>
            <a:ext cx="6568202" cy="6207853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/>
              <a:t>общеклиническое обследование;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/>
              <a:t>лабораторное обследование;</a:t>
            </a:r>
          </a:p>
          <a:p>
            <a:r>
              <a:rPr lang="ru-RU" sz="2400" dirty="0">
                <a:effectLst/>
              </a:rPr>
              <a:t>- инструментальное обследование (ультразвуковое дуплексное исследование артерий нижних конечностей, спиральная компьютерная  </a:t>
            </a:r>
            <a:r>
              <a:rPr lang="ru-RU" sz="2400" dirty="0" smtClean="0">
                <a:effectLst/>
              </a:rPr>
              <a:t>ангиография </a:t>
            </a:r>
            <a:r>
              <a:rPr lang="ru-RU" sz="2400" dirty="0">
                <a:effectLst/>
              </a:rPr>
              <a:t>аорты и ее ветвей, артерий нижних конечностей); - ангиография аорты и ее ветвей, </a:t>
            </a:r>
            <a:r>
              <a:rPr lang="ru-RU" sz="2400" dirty="0" smtClean="0">
                <a:effectLst/>
              </a:rPr>
              <a:t>артерий нижних конечностей);</a:t>
            </a:r>
          </a:p>
          <a:p>
            <a:r>
              <a:rPr lang="ru-RU" sz="2400" dirty="0" smtClean="0">
                <a:effectLst/>
              </a:rPr>
              <a:t>- </a:t>
            </a:r>
            <a:r>
              <a:rPr lang="ru-RU" sz="2400" dirty="0">
                <a:effectLst/>
              </a:rPr>
              <a:t>аортоартериография, периферическая артериография</a:t>
            </a:r>
            <a:r>
              <a:rPr lang="ru-RU" sz="2400" dirty="0" smtClean="0">
                <a:effectLst/>
              </a:rPr>
              <a:t>;</a:t>
            </a:r>
          </a:p>
          <a:p>
            <a:r>
              <a:rPr lang="ru-RU" sz="2400" dirty="0" smtClean="0">
                <a:effectLst/>
              </a:rPr>
              <a:t>хирургический </a:t>
            </a:r>
            <a:r>
              <a:rPr lang="ru-RU" sz="2400" dirty="0">
                <a:effectLst/>
              </a:rPr>
              <a:t>(</a:t>
            </a:r>
            <a:r>
              <a:rPr lang="ru-RU" sz="2400" dirty="0" err="1">
                <a:effectLst/>
              </a:rPr>
              <a:t>некрэктомия</a:t>
            </a:r>
            <a:r>
              <a:rPr lang="ru-RU" sz="2400" dirty="0">
                <a:effectLst/>
              </a:rPr>
              <a:t>, </a:t>
            </a:r>
            <a:r>
              <a:rPr lang="ru-RU" sz="2400" dirty="0" err="1" smtClean="0">
                <a:effectLst/>
              </a:rPr>
              <a:t>реваскуляризация</a:t>
            </a:r>
            <a:r>
              <a:rPr lang="ru-RU" sz="2400" dirty="0" smtClean="0">
                <a:effectLst/>
              </a:rPr>
              <a:t>,</a:t>
            </a:r>
            <a:endParaRPr lang="ru-RU" sz="2400" dirty="0">
              <a:effectLst/>
            </a:endParaRPr>
          </a:p>
          <a:p>
            <a:pPr marL="36900" indent="0">
              <a:buNone/>
            </a:pPr>
            <a:r>
              <a:rPr lang="ru-RU" sz="2400" dirty="0" smtClean="0">
                <a:effectLst/>
              </a:rPr>
              <a:t>        кожная </a:t>
            </a:r>
            <a:r>
              <a:rPr lang="ru-RU" sz="2400" dirty="0">
                <a:effectLst/>
              </a:rPr>
              <a:t>пластика);</a:t>
            </a:r>
          </a:p>
          <a:p>
            <a:r>
              <a:rPr lang="ru-RU" sz="2400" dirty="0">
                <a:effectLst/>
              </a:rPr>
              <a:t>-использование способа локального отрицательного давления на раневую поверхность стопы</a:t>
            </a:r>
            <a:r>
              <a:rPr lang="ru-RU" sz="2400" dirty="0" smtClean="0">
                <a:effectLst/>
              </a:rPr>
              <a:t>;</a:t>
            </a:r>
            <a:endParaRPr lang="ru-RU" sz="2400" dirty="0">
              <a:effectLst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/>
              <a:t>статистический </a:t>
            </a:r>
            <a:r>
              <a:rPr lang="ru-RU" sz="2400" dirty="0"/>
              <a:t>(обработка данных при помощи лицензионных программ </a:t>
            </a:r>
            <a:r>
              <a:rPr lang="ru-RU" sz="2400" dirty="0" err="1"/>
              <a:t>Microsoft</a:t>
            </a:r>
            <a:r>
              <a:rPr lang="ru-RU" sz="2400" dirty="0"/>
              <a:t> </a:t>
            </a:r>
            <a:r>
              <a:rPr lang="ru-RU" sz="2400" dirty="0" err="1"/>
              <a:t>Excel</a:t>
            </a:r>
            <a:r>
              <a:rPr lang="ru-RU" sz="2400" dirty="0"/>
              <a:t> 2010 и пакета лицензированных прикладных программ STATISTICA </a:t>
            </a:r>
            <a:r>
              <a:rPr lang="ru-RU" sz="2400" dirty="0" err="1"/>
              <a:t>for</a:t>
            </a:r>
            <a:r>
              <a:rPr lang="ru-RU" sz="2400" dirty="0"/>
              <a:t> Windows 6.0 (</a:t>
            </a:r>
            <a:r>
              <a:rPr lang="ru-RU" sz="2400" dirty="0" err="1"/>
              <a:t>StatSoft</a:t>
            </a:r>
            <a:r>
              <a:rPr lang="ru-RU" sz="2400" dirty="0"/>
              <a:t> </a:t>
            </a:r>
            <a:r>
              <a:rPr lang="ru-RU" sz="2400" dirty="0" err="1"/>
              <a:t>Inc</a:t>
            </a:r>
            <a:r>
              <a:rPr lang="ru-RU" sz="2400" dirty="0"/>
              <a:t>., США), рекомендованных для статистического анализа медико-биологических данных). </a:t>
            </a:r>
          </a:p>
          <a:p>
            <a:pPr marL="369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F670D5-7DDD-4A9E-A507-5D2B508F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982" y="2390114"/>
            <a:ext cx="4390772" cy="2116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1CA2D6-A0F0-4891-A60B-BF22BF666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09" y="604631"/>
            <a:ext cx="4403245" cy="1775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EF0779-F563-4B4B-A358-E07B1FB077B4}"/>
              </a:ext>
            </a:extLst>
          </p:cNvPr>
          <p:cNvSpPr txBox="1"/>
          <p:nvPr/>
        </p:nvSpPr>
        <p:spPr>
          <a:xfrm>
            <a:off x="117695" y="0"/>
            <a:ext cx="1176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Основные предполагаемые методики исследования</a:t>
            </a:r>
            <a:r>
              <a:rPr lang="ru-RU" sz="3600" dirty="0"/>
              <a:t>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45" y="4496041"/>
            <a:ext cx="4397009" cy="18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FEADF7-EDC8-4E41-98E6-54E18B79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ru-RU" b="1" dirty="0"/>
              <a:t>Материально-техническая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7D29FF-38C4-430D-A1A5-2943D824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448" y="4063350"/>
            <a:ext cx="9171160" cy="2500579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effectLst/>
              </a:rPr>
              <a:t>Отделение сосудистой хирургии клиники РостГМУ.</a:t>
            </a:r>
          </a:p>
          <a:p>
            <a:pPr lvl="0"/>
            <a:r>
              <a:rPr lang="ru-RU" sz="2400" dirty="0">
                <a:effectLst/>
              </a:rPr>
              <a:t>Отделение </a:t>
            </a:r>
            <a:r>
              <a:rPr lang="ru-RU" sz="2400" dirty="0" err="1">
                <a:effectLst/>
              </a:rPr>
              <a:t>рентгенэндоваскулярных</a:t>
            </a:r>
            <a:r>
              <a:rPr lang="ru-RU" sz="2400" dirty="0">
                <a:effectLst/>
              </a:rPr>
              <a:t> методов лечения РостГМУ.</a:t>
            </a:r>
          </a:p>
          <a:p>
            <a:pPr lvl="0"/>
            <a:r>
              <a:rPr lang="ru-RU" sz="2400" dirty="0">
                <a:effectLst/>
              </a:rPr>
              <a:t>Отделение </a:t>
            </a:r>
            <a:r>
              <a:rPr lang="ru-RU" sz="2400" dirty="0" smtClean="0">
                <a:effectLst/>
              </a:rPr>
              <a:t>РКТ </a:t>
            </a:r>
            <a:r>
              <a:rPr lang="ru-RU" sz="2400" dirty="0">
                <a:effectLst/>
              </a:rPr>
              <a:t>РостГМУ.</a:t>
            </a:r>
          </a:p>
          <a:p>
            <a:pPr lvl="0"/>
            <a:r>
              <a:rPr lang="ru-RU" sz="2400" dirty="0">
                <a:effectLst/>
              </a:rPr>
              <a:t>Клинико-диагностическая лаборатория РостГМУ.</a:t>
            </a:r>
          </a:p>
          <a:p>
            <a:pPr marL="36900" indent="0"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6F8033-E221-4D85-A574-3C4776CA1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6" t="15688" r="-278" b="23097"/>
          <a:stretch/>
        </p:blipFill>
        <p:spPr>
          <a:xfrm>
            <a:off x="4323237" y="798434"/>
            <a:ext cx="3435583" cy="314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01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</TotalTime>
  <Words>691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Сланец</vt:lpstr>
      <vt:lpstr>Обоснование применения терапии локальным отрицательным давлением при комплексном хирургическом лечении пациентов с гнойно-некротическими осложнениями синдрома диабетической стопы  3.1.9 –  хирургия</vt:lpstr>
      <vt:lpstr>Актуальность темы исследования </vt:lpstr>
      <vt:lpstr>Цель работы:</vt:lpstr>
      <vt:lpstr>Задачи исследования:</vt:lpstr>
      <vt:lpstr>Научная новизна</vt:lpstr>
      <vt:lpstr>Предполагаемые теоретическая и практическая значимости работы</vt:lpstr>
      <vt:lpstr>Материалы исследования</vt:lpstr>
      <vt:lpstr>Презентация PowerPoint</vt:lpstr>
      <vt:lpstr>Материально-техническая база</vt:lpstr>
      <vt:lpstr>Предполагаемые результаты исследования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хирургического гемостаза при акушерских кровотечениях</dc:title>
  <dc:creator>Мария Канцурова</dc:creator>
  <cp:lastModifiedBy>Трандофилов А М</cp:lastModifiedBy>
  <cp:revision>82</cp:revision>
  <dcterms:created xsi:type="dcterms:W3CDTF">2019-10-17T20:20:03Z</dcterms:created>
  <dcterms:modified xsi:type="dcterms:W3CDTF">2024-09-23T09:48:06Z</dcterms:modified>
</cp:coreProperties>
</file>