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3" r:id="rId1"/>
  </p:sldMasterIdLst>
  <p:sldIdLst>
    <p:sldId id="256" r:id="rId2"/>
    <p:sldId id="275" r:id="rId3"/>
    <p:sldId id="281" r:id="rId4"/>
    <p:sldId id="274" r:id="rId5"/>
    <p:sldId id="261" r:id="rId6"/>
    <p:sldId id="262" r:id="rId7"/>
    <p:sldId id="279" r:id="rId8"/>
    <p:sldId id="280" r:id="rId9"/>
    <p:sldId id="271" r:id="rId10"/>
    <p:sldId id="265" r:id="rId11"/>
    <p:sldId id="278" r:id="rId12"/>
    <p:sldId id="267" r:id="rId13"/>
    <p:sldId id="268" r:id="rId14"/>
    <p:sldId id="272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5D5"/>
    <a:srgbClr val="FFFFFF"/>
    <a:srgbClr val="F62222"/>
    <a:srgbClr val="003366"/>
    <a:srgbClr val="008080"/>
    <a:srgbClr val="DB3535"/>
    <a:srgbClr val="FFCC99"/>
    <a:srgbClr val="800000"/>
    <a:srgbClr val="FF993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6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EE5792-E15A-479D-A661-F793E3D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1200" y="4211978"/>
            <a:ext cx="6034568" cy="2545373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/>
              <a:t>Научный </a:t>
            </a:r>
            <a:r>
              <a:rPr lang="ru-RU" sz="2000" b="1" dirty="0" smtClean="0"/>
              <a:t>руководитель: </a:t>
            </a:r>
          </a:p>
          <a:p>
            <a:pPr algn="r"/>
            <a:r>
              <a:rPr lang="ru-RU" sz="2000" b="1" dirty="0" smtClean="0"/>
              <a:t>доктор </a:t>
            </a:r>
            <a:r>
              <a:rPr lang="ru-RU" sz="2000" b="1" dirty="0"/>
              <a:t>медицинских наук</a:t>
            </a:r>
            <a:r>
              <a:rPr lang="ru-RU" sz="2000" b="1" dirty="0" smtClean="0"/>
              <a:t>, профессор, заведующий кафедрой </a:t>
            </a:r>
            <a:r>
              <a:rPr lang="ru-RU" sz="2000" b="1" dirty="0"/>
              <a:t>хирургических болезней </a:t>
            </a:r>
            <a:r>
              <a:rPr lang="ru-RU" sz="2000" b="1" dirty="0" smtClean="0"/>
              <a:t>№2</a:t>
            </a:r>
            <a:endParaRPr lang="ru-RU" sz="2000" b="1" dirty="0"/>
          </a:p>
          <a:p>
            <a:pPr algn="r"/>
            <a:r>
              <a:rPr lang="ru-RU" sz="2000" b="1" dirty="0" err="1" smtClean="0"/>
              <a:t>Грошилин</a:t>
            </a:r>
            <a:r>
              <a:rPr lang="ru-RU" sz="2000" b="1" dirty="0" smtClean="0"/>
              <a:t> Виталий Сергеевич</a:t>
            </a:r>
            <a:endParaRPr lang="ru-RU" sz="2000" b="1" dirty="0"/>
          </a:p>
          <a:p>
            <a:pPr algn="r"/>
            <a:r>
              <a:rPr lang="ru-RU" sz="2600" b="1" dirty="0" smtClean="0"/>
              <a:t> </a:t>
            </a:r>
            <a:endParaRPr lang="ru-RU" sz="24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C64CB-B159-4E79-A346-794EA7C69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943" y="2560926"/>
            <a:ext cx="11364686" cy="995073"/>
          </a:xfrm>
          <a:solidFill>
            <a:schemeClr val="bg1">
              <a:alpha val="74902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25400" dir="17880000">
              <a:srgbClr val="000000">
                <a:alpha val="46000"/>
              </a:srgbClr>
            </a:outerShdw>
          </a:effectLst>
        </p:spPr>
        <p:txBody>
          <a:bodyPr>
            <a:normAutofit/>
          </a:bodyPr>
          <a:lstStyle/>
          <a:p>
            <a:pPr marL="182880" indent="0" algn="ctr">
              <a:lnSpc>
                <a:spcPct val="115000"/>
              </a:lnSpc>
              <a:buNone/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«</a:t>
            </a:r>
            <a:r>
              <a:rPr lang="ru-RU" sz="2400" dirty="0" smtClean="0">
                <a:effectLst/>
              </a:rPr>
              <a:t>Выбор тактики хирургического лечения при тяжелых травматических 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повреждениях печени»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67B0F4-4C3D-4EEA-83EB-B9F39FA9B5AA}"/>
              </a:ext>
            </a:extLst>
          </p:cNvPr>
          <p:cNvSpPr txBox="1"/>
          <p:nvPr/>
        </p:nvSpPr>
        <p:spPr>
          <a:xfrm>
            <a:off x="1317072" y="88926"/>
            <a:ext cx="94711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ФЕДЕРАЛЬНОЕ ГОСУДАРСТВЕННОЕ БЮДЖЕТНОЕ ОБРАЗОВАТЕЛЬНОЕ УЧРЕЖДЕНИЕ </a:t>
            </a:r>
          </a:p>
          <a:p>
            <a:pPr algn="ctr"/>
            <a:r>
              <a:rPr lang="ru-RU" dirty="0"/>
              <a:t>ВЫСШЕГО ОБРАЗОВАНИЯ </a:t>
            </a:r>
          </a:p>
          <a:p>
            <a:pPr algn="ctr"/>
            <a:r>
              <a:rPr lang="ru-RU" dirty="0"/>
              <a:t>«РОСТОВСКИЙ ГОСУДАРСТВЕННЫЙ МЕДИЦИНСКИЙ УНИВЕРСИТЕТ»</a:t>
            </a:r>
            <a:r>
              <a:rPr lang="ru-RU" kern="0" dirty="0"/>
              <a:t> </a:t>
            </a:r>
            <a:endParaRPr lang="ru-RU" kern="0" dirty="0" smtClean="0"/>
          </a:p>
          <a:p>
            <a:pPr algn="ctr"/>
            <a:r>
              <a:rPr lang="ru-RU" kern="0" dirty="0" smtClean="0"/>
              <a:t>МИНИСТЕРСТВА</a:t>
            </a:r>
            <a:r>
              <a:rPr lang="ru-RU" dirty="0" smtClean="0"/>
              <a:t> </a:t>
            </a:r>
            <a:r>
              <a:rPr lang="ru-RU" dirty="0"/>
              <a:t>ЗДРАВООХРАНЕНИЯ РОССИЙСКОЙ ФЕДЕРАЦИИ</a:t>
            </a:r>
          </a:p>
          <a:p>
            <a:pPr algn="ctr"/>
            <a:r>
              <a:rPr lang="ru-RU" dirty="0"/>
              <a:t> </a:t>
            </a:r>
          </a:p>
          <a:p>
            <a:pPr algn="ctr"/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Чубарян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Карапет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Артемович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04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84FD7-7595-40FA-834B-2AA0577BC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1402"/>
            <a:ext cx="12192000" cy="97045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ru-RU" sz="3600" dirty="0">
                <a:solidFill>
                  <a:schemeClr val="bg2">
                    <a:lumMod val="50000"/>
                  </a:schemeClr>
                </a:solidFill>
                <a:effectLst/>
              </a:rPr>
              <a:t>Материалы исследования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EF0779-F563-4B4B-A358-E07B1FB077B4}"/>
              </a:ext>
            </a:extLst>
          </p:cNvPr>
          <p:cNvSpPr txBox="1"/>
          <p:nvPr/>
        </p:nvSpPr>
        <p:spPr>
          <a:xfrm>
            <a:off x="0" y="433381"/>
            <a:ext cx="11970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Материалом </a:t>
            </a:r>
            <a:r>
              <a:rPr lang="ru-RU" sz="2400" u="sng" dirty="0" smtClean="0"/>
              <a:t>клинического исследования </a:t>
            </a:r>
            <a:r>
              <a:rPr lang="ru-RU" sz="2400" dirty="0"/>
              <a:t>станут пациенты </a:t>
            </a:r>
            <a:r>
              <a:rPr lang="ru-RU" sz="2400" dirty="0" smtClean="0"/>
              <a:t>с тяжелыми травматическими повреждениями печени.</a:t>
            </a:r>
            <a:endParaRPr lang="ru-RU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EF0779-F563-4B4B-A358-E07B1FB077B4}"/>
              </a:ext>
            </a:extLst>
          </p:cNvPr>
          <p:cNvSpPr txBox="1"/>
          <p:nvPr/>
        </p:nvSpPr>
        <p:spPr>
          <a:xfrm>
            <a:off x="2906693" y="1387237"/>
            <a:ext cx="619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66"/>
                </a:solidFill>
              </a:rPr>
              <a:t>Дизайн клинического исследования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309456"/>
              </p:ext>
            </p:extLst>
          </p:nvPr>
        </p:nvGraphicFramePr>
        <p:xfrm>
          <a:off x="478902" y="4982546"/>
          <a:ext cx="11491274" cy="160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5637">
                  <a:extLst>
                    <a:ext uri="{9D8B030D-6E8A-4147-A177-3AD203B41FA5}">
                      <a16:colId xmlns:a16="http://schemas.microsoft.com/office/drawing/2014/main" val="2801229375"/>
                    </a:ext>
                  </a:extLst>
                </a:gridCol>
                <a:gridCol w="5745637">
                  <a:extLst>
                    <a:ext uri="{9D8B030D-6E8A-4147-A177-3AD203B41FA5}">
                      <a16:colId xmlns:a16="http://schemas.microsoft.com/office/drawing/2014/main" val="441568033"/>
                    </a:ext>
                  </a:extLst>
                </a:gridCol>
              </a:tblGrid>
              <a:tr h="54117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I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группа (контрольная)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II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группа (основная)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905699"/>
                  </a:ext>
                </a:extLst>
              </a:tr>
              <a:tr h="667463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Применение традиционной хирургической тактики и методов лечения.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Применение разработанных способа гемостаза и способа выбора метода хирургического лечения. 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8528886"/>
                  </a:ext>
                </a:extLst>
              </a:tr>
              <a:tr h="38318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35 пациентов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35 пациентов</a:t>
                      </a:r>
                      <a:endParaRPr lang="ru-RU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962888"/>
                  </a:ext>
                </a:extLst>
              </a:tr>
            </a:tbl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6038369" y="3536206"/>
            <a:ext cx="301952" cy="419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31863" y="3991057"/>
            <a:ext cx="11472421" cy="3393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Рандомизированное</a:t>
            </a:r>
            <a:r>
              <a:rPr lang="ru-RU" dirty="0" smtClean="0">
                <a:solidFill>
                  <a:schemeClr val="tx1"/>
                </a:solidFill>
              </a:rPr>
              <a:t> контролируемое </a:t>
            </a:r>
            <a:r>
              <a:rPr lang="ru-RU" dirty="0" smtClean="0">
                <a:solidFill>
                  <a:schemeClr val="tx1"/>
                </a:solidFill>
              </a:rPr>
              <a:t>исследование в </a:t>
            </a:r>
            <a:r>
              <a:rPr lang="ru-RU" dirty="0" smtClean="0">
                <a:solidFill>
                  <a:schemeClr val="tx1"/>
                </a:solidFill>
              </a:rPr>
              <a:t>параллельных сопоставимых </a:t>
            </a:r>
            <a:r>
              <a:rPr lang="ru-RU" dirty="0" smtClean="0">
                <a:solidFill>
                  <a:schemeClr val="tx1"/>
                </a:solidFill>
              </a:rPr>
              <a:t>группах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073563" y="4371684"/>
            <a:ext cx="301952" cy="528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1863" y="1961592"/>
            <a:ext cx="11472421" cy="3393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Выявление пациентов с травматическими повреждениями печени, установка диагноза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998340" y="2385987"/>
            <a:ext cx="301952" cy="419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1863" y="2859332"/>
            <a:ext cx="11472421" cy="6225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Определения тяжести повреждений печени, </a:t>
            </a:r>
            <a:r>
              <a:rPr lang="ru-RU" dirty="0" err="1" smtClean="0">
                <a:solidFill>
                  <a:schemeClr val="tx1"/>
                </a:solidFill>
              </a:rPr>
              <a:t>стадирование</a:t>
            </a:r>
            <a:r>
              <a:rPr lang="ru-RU" dirty="0" smtClean="0">
                <a:solidFill>
                  <a:schemeClr val="tx1"/>
                </a:solidFill>
              </a:rPr>
              <a:t>, набор 70 пациентов с тяжелыми повреждениями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6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84FD7-7595-40FA-834B-2AA0577BC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1402"/>
            <a:ext cx="12192000" cy="97045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ru-RU" sz="3600" dirty="0">
                <a:solidFill>
                  <a:schemeClr val="bg2">
                    <a:lumMod val="50000"/>
                  </a:schemeClr>
                </a:solidFill>
                <a:effectLst/>
              </a:rPr>
              <a:t>Материалы исследования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EF0779-F563-4B4B-A358-E07B1FB077B4}"/>
              </a:ext>
            </a:extLst>
          </p:cNvPr>
          <p:cNvSpPr txBox="1"/>
          <p:nvPr/>
        </p:nvSpPr>
        <p:spPr>
          <a:xfrm>
            <a:off x="131976" y="471090"/>
            <a:ext cx="11760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Материалом для экспериментального исследования станут лабораторные животные – 30 кроликов. </a:t>
            </a:r>
            <a:endParaRPr lang="ru-RU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EF0779-F563-4B4B-A358-E07B1FB077B4}"/>
              </a:ext>
            </a:extLst>
          </p:cNvPr>
          <p:cNvSpPr txBox="1"/>
          <p:nvPr/>
        </p:nvSpPr>
        <p:spPr>
          <a:xfrm>
            <a:off x="2550046" y="1332249"/>
            <a:ext cx="6188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3366"/>
                </a:solidFill>
              </a:rPr>
              <a:t>Дизайн экспериментального исследования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303970"/>
              </p:ext>
            </p:extLst>
          </p:nvPr>
        </p:nvGraphicFramePr>
        <p:xfrm>
          <a:off x="356118" y="3230255"/>
          <a:ext cx="11340446" cy="1872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974">
                  <a:extLst>
                    <a:ext uri="{9D8B030D-6E8A-4147-A177-3AD203B41FA5}">
                      <a16:colId xmlns:a16="http://schemas.microsoft.com/office/drawing/2014/main" val="2801229375"/>
                    </a:ext>
                  </a:extLst>
                </a:gridCol>
                <a:gridCol w="5863472">
                  <a:extLst>
                    <a:ext uri="{9D8B030D-6E8A-4147-A177-3AD203B41FA5}">
                      <a16:colId xmlns:a16="http://schemas.microsoft.com/office/drawing/2014/main" val="441568033"/>
                    </a:ext>
                  </a:extLst>
                </a:gridCol>
              </a:tblGrid>
              <a:tr h="40559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I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группа (контрольная)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II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группа (основная)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905699"/>
                  </a:ext>
                </a:extLst>
              </a:tr>
              <a:tr h="369462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Применение печеночного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шва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Применение тампонирования печени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8528886"/>
                  </a:ext>
                </a:extLst>
              </a:tr>
              <a:tr h="30486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15 животных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15 животных</a:t>
                      </a:r>
                      <a:endParaRPr lang="ru-RU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962888"/>
                  </a:ext>
                </a:extLst>
              </a:tr>
              <a:tr h="30486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Плановый</a:t>
                      </a:r>
                      <a:r>
                        <a:rPr lang="ru-RU" sz="2000" b="1" baseline="0" dirty="0" smtClean="0"/>
                        <a:t> з</a:t>
                      </a:r>
                      <a:r>
                        <a:rPr lang="ru-RU" sz="2000" b="1" dirty="0" smtClean="0"/>
                        <a:t>абой животных на 1,3 и 7 сутки, морфологическое и гистологическое исследование препаратов</a:t>
                      </a:r>
                      <a:r>
                        <a:rPr lang="ru-RU" sz="2000" b="1" baseline="0" dirty="0" smtClean="0"/>
                        <a:t> печени.</a:t>
                      </a:r>
                      <a:endParaRPr lang="ru-RU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46691" y="2373534"/>
            <a:ext cx="11331019" cy="3393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Моделирование тяжелого травматического повреждения печени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5701067" y="2772171"/>
            <a:ext cx="301952" cy="441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6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FEADF7-EDC8-4E41-98E6-54E18B79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072" y="141402"/>
            <a:ext cx="11267557" cy="97045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  <a:sp3d extrusionH="57150">
              <a:bevelT w="38100" h="38100"/>
            </a:sp3d>
          </a:bodyPr>
          <a:lstStyle/>
          <a:p>
            <a:pPr marL="0" indent="0" algn="l">
              <a:buNone/>
            </a:pPr>
            <a:r>
              <a:rPr lang="ru-RU" sz="4100" dirty="0">
                <a:solidFill>
                  <a:schemeClr val="bg2">
                    <a:lumMod val="50000"/>
                  </a:schemeClr>
                </a:solidFill>
                <a:effectLst/>
              </a:rPr>
              <a:t>Материально-техническая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7D29FF-38C4-430D-A1A5-2943D82467C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16173" y="1190718"/>
            <a:ext cx="10406742" cy="500269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/>
              <a:t>Кафедра хирургических болезней №2 ФГБОУ ВО </a:t>
            </a:r>
            <a:r>
              <a:rPr lang="ru-RU" sz="2000" dirty="0" err="1" smtClean="0"/>
              <a:t>РостГМУ</a:t>
            </a:r>
            <a:r>
              <a:rPr lang="ru-RU" sz="2000" dirty="0" smtClean="0"/>
              <a:t> Минздрава России.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ГБУ РО «Городская больница скорой медицинской помощи» в г. Ростова-на-Дону.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Кафедра патологической анатомии ФГБОУ ВО </a:t>
            </a:r>
            <a:r>
              <a:rPr lang="ru-RU" sz="2000" dirty="0" err="1" smtClean="0"/>
              <a:t>РостГМУ</a:t>
            </a:r>
            <a:r>
              <a:rPr lang="ru-RU" sz="2000" dirty="0" smtClean="0"/>
              <a:t> Минздрава России.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Центр клинической морфологии и генетики ФГБОУ ВО </a:t>
            </a:r>
            <a:r>
              <a:rPr lang="ru-RU" sz="2000" dirty="0" err="1" smtClean="0"/>
              <a:t>РостГМУ</a:t>
            </a:r>
            <a:r>
              <a:rPr lang="ru-RU" sz="2000" dirty="0" smtClean="0"/>
              <a:t> Минздрава России.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Виварий, экспериментальная лаборатория ФГБОУ ВО </a:t>
            </a:r>
            <a:r>
              <a:rPr lang="ru-RU" sz="2000" dirty="0" err="1" smtClean="0"/>
              <a:t>РостГМУ</a:t>
            </a:r>
            <a:r>
              <a:rPr lang="ru-RU" sz="2000" dirty="0" smtClean="0"/>
              <a:t> Минздрава России.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5015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EE59C-9B0D-4B16-A6A3-0C4EF218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10" y="0"/>
            <a:ext cx="11877772" cy="97045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ru-RU" sz="41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Предполагаемые результаты исследования</a:t>
            </a:r>
            <a:endParaRPr lang="ru-RU" sz="41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5F44F1-A464-47B1-9918-F075ED6144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85201" y="716437"/>
            <a:ext cx="10512548" cy="6023728"/>
          </a:xfrm>
        </p:spPr>
        <p:txBody>
          <a:bodyPr>
            <a:normAutofit fontScale="70000" lnSpcReduction="20000"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800" dirty="0" smtClean="0"/>
              <a:t>Получение новых теоретических знаний о важных прогностических факторах, причинах неблагоприятных исходов лечения и послеоперационных осложнений при тяжелых травматических повреждениях печени.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sz="2800" dirty="0" smtClean="0"/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800" dirty="0" smtClean="0"/>
              <a:t>Разработка высокоэффективного способа гемостаза при тяжелых травматических повреждениях печени.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sz="2800" dirty="0" smtClean="0"/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800" dirty="0" smtClean="0"/>
              <a:t>Получение новых экспериментальных данных о морфологических особенностях регенерации тканей печени при ее тяжелой травме.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sz="2800" dirty="0" smtClean="0"/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800" dirty="0" smtClean="0"/>
              <a:t>Получение доказательств </a:t>
            </a:r>
            <a:r>
              <a:rPr lang="ru-RU" sz="2800" dirty="0" err="1" smtClean="0"/>
              <a:t>воспроизводимости</a:t>
            </a:r>
            <a:r>
              <a:rPr lang="ru-RU" sz="2800" dirty="0" smtClean="0"/>
              <a:t> и эффективности предложенного способа гемостаза.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/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800" dirty="0" smtClean="0"/>
              <a:t>Обоснование выбора </a:t>
            </a:r>
            <a:r>
              <a:rPr lang="ru-RU" sz="2800" dirty="0" smtClean="0"/>
              <a:t>метода хирургического лечения травматических повреждений печени, основанного на объективных критериях.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sz="2800" dirty="0" smtClean="0"/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800" dirty="0" smtClean="0"/>
              <a:t>Получение доказательств эффективности разработанных в ходе исследования методик и значимого снижения количества неблагоприятных результатов </a:t>
            </a:r>
            <a:r>
              <a:rPr lang="ru-RU" sz="2800" dirty="0" smtClean="0"/>
              <a:t>лечения </a:t>
            </a:r>
            <a:r>
              <a:rPr lang="ru-RU" sz="2800" dirty="0" smtClean="0"/>
              <a:t>пострадавших с тяжелыми травматическими повреждениями печени в </a:t>
            </a:r>
            <a:r>
              <a:rPr lang="ru-RU" sz="2800" dirty="0" smtClean="0"/>
              <a:t>сравнении </a:t>
            </a:r>
            <a:r>
              <a:rPr lang="ru-RU" sz="2800" dirty="0" smtClean="0"/>
              <a:t>использованием общепринятых методов хирургического лечения.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/>
          </a:p>
          <a:p>
            <a:pPr lvl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/>
          </a:p>
          <a:p>
            <a:pPr marL="4572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smtClean="0"/>
              <a:t>П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убликация 12 научных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работ,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 том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числе,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 работ в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изданиях,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рецензируемых ВАК, а также получение 2 патентов РФ на изобретение.</a:t>
            </a:r>
            <a:endParaRPr lang="ru-RU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3447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EE59C-9B0D-4B16-A6A3-0C4EF218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3616"/>
            <a:ext cx="12192000" cy="97045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ru-RU" sz="4100" dirty="0">
                <a:solidFill>
                  <a:schemeClr val="bg2">
                    <a:lumMod val="50000"/>
                  </a:schemeClr>
                </a:solidFill>
                <a:effectLst/>
              </a:rPr>
              <a:t>Формы внедрения </a:t>
            </a:r>
            <a:r>
              <a:rPr lang="ru-RU" sz="41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результатов исследования</a:t>
            </a:r>
            <a:endParaRPr lang="ru-RU" sz="41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5F44F1-A464-47B1-9918-F075ED6144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300149"/>
            <a:ext cx="11393714" cy="490268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Планируется внедрение результатов диссертационной работы в учебный процесс кафедры хирургических болезней №2 ФГБОУ ВО </a:t>
            </a:r>
            <a:r>
              <a:rPr lang="ru-RU" sz="2400" dirty="0" err="1" smtClean="0"/>
              <a:t>РостГМУ</a:t>
            </a:r>
            <a:r>
              <a:rPr lang="ru-RU" sz="2400" dirty="0" smtClean="0"/>
              <a:t> Минздрава России, путем создания учебных и учебно-методических пособий. Возможно внедрение материалов исследования в </a:t>
            </a:r>
            <a:r>
              <a:rPr lang="ru-RU" sz="2400" dirty="0" smtClean="0"/>
              <a:t>рамках </a:t>
            </a:r>
            <a:r>
              <a:rPr lang="ru-RU" sz="2400" dirty="0" smtClean="0"/>
              <a:t>клинических рекомендаций.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Планируется </a:t>
            </a:r>
            <a:r>
              <a:rPr lang="ru-RU" sz="2400" dirty="0" smtClean="0"/>
              <a:t>внедрение разработанного способа гемостаза и способа выбора метода хирургического лечения при травматических повреждениях печени в практическую деятельность лечебных учреждений, оказывающих помощь пострадавших с травмами внутренних органов брюшной </a:t>
            </a:r>
            <a:r>
              <a:rPr lang="ru-RU" sz="2400" dirty="0" smtClean="0"/>
              <a:t>полости в ЮФО и СКФО.</a:t>
            </a:r>
            <a:endParaRPr lang="ru-RU" sz="2400" dirty="0" smtClean="0"/>
          </a:p>
          <a:p>
            <a:pPr marL="3690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313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EE59C-9B0D-4B16-A6A3-0C4EF218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385" y="2241526"/>
            <a:ext cx="7239785" cy="97045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Благодарю за внимание!</a:t>
            </a:r>
            <a:endParaRPr lang="ru-RU" sz="44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313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creenshot_20230102-102846_Chrome.jpg"/>
          <p:cNvPicPr>
            <a:picLocks noChangeAspect="1"/>
          </p:cNvPicPr>
          <p:nvPr/>
        </p:nvPicPr>
        <p:blipFill>
          <a:blip r:embed="rId2"/>
          <a:srcRect l="2426"/>
          <a:stretch>
            <a:fillRect/>
          </a:stretch>
        </p:blipFill>
        <p:spPr>
          <a:xfrm>
            <a:off x="7334381" y="1248229"/>
            <a:ext cx="4857619" cy="397691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588695-F9C0-46E1-891F-D83EACDF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9010785" cy="729916"/>
          </a:xfrm>
        </p:spPr>
        <p:txBody>
          <a:bodyPr>
            <a:normAutofit fontScale="90000"/>
          </a:bodyPr>
          <a:lstStyle/>
          <a:p>
            <a:pPr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effectLst/>
              </a:rPr>
              <a:t>Актуальность темы исследования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1C0895-8293-4EFB-ACF4-7247963356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479884"/>
            <a:ext cx="12192000" cy="5378116"/>
          </a:xfrm>
        </p:spPr>
        <p:txBody>
          <a:bodyPr>
            <a:normAutofit/>
          </a:bodyPr>
          <a:lstStyle/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Повреждения печени встречаются: </a:t>
            </a:r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-при закрытой травме живота в 20-47 % (1 место), </a:t>
            </a:r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-при проникающих ранениях</a:t>
            </a:r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 (в т.ч. и боевой травме) в 21-55 % случаев.</a:t>
            </a:r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800" dirty="0" smtClean="0"/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800" dirty="0" smtClean="0"/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Отмечается рост числа тяжелых  повреждений печени.</a:t>
            </a:r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- В 40-81% случаев повреждения печени носят множествен-</a:t>
            </a:r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err="1" smtClean="0"/>
              <a:t>ный</a:t>
            </a:r>
            <a:r>
              <a:rPr lang="ru-RU" sz="2000" dirty="0" smtClean="0"/>
              <a:t>  и сочетанный характер.</a:t>
            </a:r>
            <a:endParaRPr lang="ru-RU" sz="800" dirty="0" smtClean="0"/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800" dirty="0" smtClean="0"/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800" dirty="0" smtClean="0"/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800" dirty="0" smtClean="0"/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Тяжелые травматические повреждения печени являются</a:t>
            </a:r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 причиной летального исхода в 10-40% случаев. </a:t>
            </a:r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/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При сочетании с повреждением крупных сосудов летальность составляет от 54 до 100%.</a:t>
            </a:r>
          </a:p>
          <a:p>
            <a:pPr algn="just"/>
            <a:endParaRPr lang="ru-RU" dirty="0" smtClean="0">
              <a:effectLst/>
            </a:endParaRPr>
          </a:p>
          <a:p>
            <a:pPr marL="0" indent="0" algn="just">
              <a:buNone/>
            </a:pPr>
            <a:endParaRPr lang="ru-RU" sz="2000" dirty="0">
              <a:effectLst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BB1C0895-8293-4EFB-ACF4-72479633560E}"/>
              </a:ext>
            </a:extLst>
          </p:cNvPr>
          <p:cNvSpPr txBox="1">
            <a:spLocks/>
          </p:cNvSpPr>
          <p:nvPr/>
        </p:nvSpPr>
        <p:spPr>
          <a:xfrm>
            <a:off x="0" y="625261"/>
            <a:ext cx="12192000" cy="768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indent="1800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Травматические повреждения печени по тяжести течения, трудности диагностики и лечения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являются наиболее сложными среди травм органов брюшной полости.</a:t>
            </a:r>
          </a:p>
          <a:p>
            <a:pPr marL="228600" marR="0" lvl="0" indent="-1828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Крест 5"/>
          <p:cNvSpPr/>
          <p:nvPr/>
        </p:nvSpPr>
        <p:spPr>
          <a:xfrm>
            <a:off x="122548" y="1593129"/>
            <a:ext cx="122548" cy="141403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рест 6"/>
          <p:cNvSpPr/>
          <p:nvPr/>
        </p:nvSpPr>
        <p:spPr>
          <a:xfrm>
            <a:off x="142974" y="3225537"/>
            <a:ext cx="122548" cy="141403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рест 7"/>
          <p:cNvSpPr/>
          <p:nvPr/>
        </p:nvSpPr>
        <p:spPr>
          <a:xfrm>
            <a:off x="122549" y="4630132"/>
            <a:ext cx="122548" cy="141403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ест 8"/>
          <p:cNvSpPr/>
          <p:nvPr/>
        </p:nvSpPr>
        <p:spPr>
          <a:xfrm>
            <a:off x="133548" y="5629374"/>
            <a:ext cx="122548" cy="141403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78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creenshot_20230102-102846_Chr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0367" y="1204686"/>
            <a:ext cx="3821633" cy="397691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588695-F9C0-46E1-891F-D83EACDF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9010785" cy="729916"/>
          </a:xfrm>
        </p:spPr>
        <p:txBody>
          <a:bodyPr>
            <a:normAutofit fontScale="90000"/>
          </a:bodyPr>
          <a:lstStyle/>
          <a:p>
            <a:pPr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effectLst/>
              </a:rPr>
              <a:t>Актуальность темы исследования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1C0895-8293-4EFB-ACF4-7247963356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413897"/>
            <a:ext cx="8352148" cy="4600404"/>
          </a:xfrm>
        </p:spPr>
        <p:txBody>
          <a:bodyPr>
            <a:noAutofit/>
          </a:bodyPr>
          <a:lstStyle/>
          <a:p>
            <a:pPr marL="0" indent="1800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18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Среди пострадавших преобладают лица мужского пола и трудоспособного возраста, количество которых составляет от 73,0% до 83,4%.</a:t>
            </a:r>
          </a:p>
          <a:p>
            <a:pPr marL="0" indent="1800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1800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18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Травмы печени имеют тяжелые медико-социальные последствия:  высокая частота инвалидности до 30% и смертности до 40%. </a:t>
            </a:r>
          </a:p>
          <a:p>
            <a:pPr lvl="0" algn="just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Отсутствие утвержденных клинических рекомендаций, единого алгоритма лечения тяжелых травматических повреждений печени, сложность и </a:t>
            </a:r>
            <a:r>
              <a:rPr lang="ru-RU" sz="1800" dirty="0" err="1" smtClean="0">
                <a:solidFill>
                  <a:schemeClr val="tx1"/>
                </a:solidFill>
              </a:rPr>
              <a:t>трудновыполнимость</a:t>
            </a:r>
            <a:r>
              <a:rPr lang="ru-RU" sz="1800" dirty="0" smtClean="0">
                <a:solidFill>
                  <a:schemeClr val="tx1"/>
                </a:solidFill>
              </a:rPr>
              <a:t> существующих оперативных техник гемостаза и высокая частота осложнений, требуют дальнейшего исследования данного вопроса и разработки новых методов и тактики хирургического лечения тяжелых травматических повреждений печени.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BB1C0895-8293-4EFB-ACF4-72479633560E}"/>
              </a:ext>
            </a:extLst>
          </p:cNvPr>
          <p:cNvSpPr txBox="1">
            <a:spLocks/>
          </p:cNvSpPr>
          <p:nvPr/>
        </p:nvSpPr>
        <p:spPr>
          <a:xfrm>
            <a:off x="0" y="681822"/>
            <a:ext cx="12192000" cy="768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000" dirty="0" smtClean="0"/>
              <a:t>Лечение пациентов с тяжелыми травматическими повреждениями печени имеет высокую социально-экономическую значимость.</a:t>
            </a:r>
          </a:p>
          <a:p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Крест 5"/>
          <p:cNvSpPr/>
          <p:nvPr/>
        </p:nvSpPr>
        <p:spPr>
          <a:xfrm>
            <a:off x="131975" y="1781664"/>
            <a:ext cx="122548" cy="141403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рест 6"/>
          <p:cNvSpPr/>
          <p:nvPr/>
        </p:nvSpPr>
        <p:spPr>
          <a:xfrm>
            <a:off x="131978" y="2856319"/>
            <a:ext cx="122548" cy="141403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78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9684470" cy="3474720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b="1" u="sng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Цель исследования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 </a:t>
            </a:r>
            <a:r>
              <a:rPr lang="ru-RU" sz="3200" b="1" dirty="0">
                <a:latin typeface="Times New Roman"/>
              </a:rPr>
              <a:t>- </a:t>
            </a:r>
            <a:r>
              <a:rPr lang="ru-RU" sz="3200" dirty="0" smtClean="0"/>
              <a:t>улучшение результатов лечения пациентов с тяжелыми травматическими повреждениями печени.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019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5056A-F434-44BC-9D9C-0C4A403DA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692" y="153382"/>
            <a:ext cx="10353762" cy="760900"/>
          </a:xfrm>
        </p:spPr>
        <p:txBody>
          <a:bodyPr>
            <a:normAutofit fontScale="90000"/>
          </a:bodyPr>
          <a:lstStyle/>
          <a:p>
            <a:pPr marL="0" algn="l">
              <a:buNone/>
            </a:pPr>
            <a:r>
              <a:rPr lang="ru-RU" sz="3600" dirty="0">
                <a:effectLst/>
              </a:rPr>
              <a:t>Для достижения указанной цели </a:t>
            </a:r>
            <a:r>
              <a:rPr lang="ru-RU" sz="3600" dirty="0" smtClean="0">
                <a:effectLst/>
              </a:rPr>
              <a:t>поставлены</a:t>
            </a:r>
            <a:br>
              <a:rPr lang="ru-RU" sz="3600" dirty="0" smtClean="0">
                <a:effectLst/>
              </a:rPr>
            </a:br>
            <a:r>
              <a:rPr lang="ru-RU" sz="4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задачи исследования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ED4C1E-BF4A-49D8-83D1-BF819AE7A4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5551" y="1314450"/>
            <a:ext cx="11209104" cy="5543550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 На основе обзора и анализа литературных данных, изучить значимые прогностические факторы, причины неблагоприятных исходов лечения и послеоперационных осложнений при тяжелых травматических повреждениях печени.</a:t>
            </a:r>
          </a:p>
          <a:p>
            <a:pPr lvl="0">
              <a:buNone/>
            </a:pPr>
            <a:endParaRPr lang="ru-RU" sz="10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 Разработать оригинальный высокоэффективный способ гемостаза при тяжелыми травматических повреждениях печени.</a:t>
            </a:r>
          </a:p>
          <a:p>
            <a:pPr lvl="0">
              <a:buNone/>
            </a:pPr>
            <a:endParaRPr lang="ru-RU" sz="10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Исследовать в эксперименте на животных особенности регенерации тканей печени при  ее тяжелом травматическом повреждении с применением различных технологий гемостаза.</a:t>
            </a:r>
          </a:p>
          <a:p>
            <a:pPr lvl="0">
              <a:buNone/>
            </a:pPr>
            <a:endParaRPr lang="ru-RU" sz="10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Разработать индивидуальный алгоритм выбора методов лечения травматических повреждений печени, основанный на объективных критериях.</a:t>
            </a:r>
          </a:p>
          <a:p>
            <a:pPr lvl="0">
              <a:buNone/>
            </a:pPr>
            <a:endParaRPr lang="ru-RU" sz="10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 Выполнить сравнительный анализ результатов лечения в группах пациентов с тяжелыми травматическими повреждениями печени общепринятыми и разработанным способом.</a:t>
            </a:r>
          </a:p>
          <a:p>
            <a:pPr marL="45720" lvl="0" indent="0" algn="just">
              <a:buNone/>
            </a:pPr>
            <a:endParaRPr lang="ru-RU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7877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70553-6800-4060-B3F1-F98B0AB8A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43" y="408596"/>
            <a:ext cx="10353762" cy="97045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Научная новизна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E3191B-C135-4705-A9F5-F47A0CD2D8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177" y="1043259"/>
            <a:ext cx="10982182" cy="552790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Диссертационная работа представляет клинические и морфологические исследования на основе патентоспособных научных разработок.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Впервые установлены и проанализированы основные факторы риска, причины неудовлетворительных исходов и осложнений при лечении пострадавших с тяжелыми травматическими повреждениями печени.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Новыми являются результаты экспериментальных исследований, описывающих морфологическую динамику регенерации ткани печени после тяжелых травматических повреждениях при использовании различных методов гемостаза.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900" indent="0">
              <a:buNone/>
            </a:pP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94339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70553-6800-4060-B3F1-F98B0AB8A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88085"/>
            <a:ext cx="10353762" cy="97045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Научная новизна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E3191B-C135-4705-A9F5-F47A0CD2D8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177" y="1043259"/>
            <a:ext cx="7209644" cy="625285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Разработан новый оригинальный способ гемостаза при тяжелых травматических повреждениях печени.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IMG-20220426-WA0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3968" y="914401"/>
            <a:ext cx="3838032" cy="5712643"/>
          </a:xfrm>
          <a:prstGeom prst="rect">
            <a:avLst/>
          </a:prstGeom>
        </p:spPr>
      </p:pic>
      <p:pic>
        <p:nvPicPr>
          <p:cNvPr id="5" name="Рисунок 4" descr="Screenshot_20230106-161703_Chrome.jpg"/>
          <p:cNvPicPr>
            <a:picLocks noChangeAspect="1"/>
          </p:cNvPicPr>
          <p:nvPr/>
        </p:nvPicPr>
        <p:blipFill>
          <a:blip r:embed="rId3"/>
          <a:srcRect l="3097" t="2392" r="16066" b="9330"/>
          <a:stretch>
            <a:fillRect/>
          </a:stretch>
        </p:blipFill>
        <p:spPr>
          <a:xfrm>
            <a:off x="0" y="1857081"/>
            <a:ext cx="3412503" cy="2743199"/>
          </a:xfrm>
          <a:prstGeom prst="rect">
            <a:avLst/>
          </a:prstGeom>
        </p:spPr>
      </p:pic>
      <p:pic>
        <p:nvPicPr>
          <p:cNvPr id="6" name="Рисунок 5" descr="Screenshot_20230106-161703_Chrome3.jpg"/>
          <p:cNvPicPr>
            <a:picLocks noChangeAspect="1"/>
          </p:cNvPicPr>
          <p:nvPr/>
        </p:nvPicPr>
        <p:blipFill>
          <a:blip r:embed="rId4"/>
          <a:srcRect l="3371" t="2450" r="13933" b="9366"/>
          <a:stretch>
            <a:fillRect/>
          </a:stretch>
        </p:blipFill>
        <p:spPr>
          <a:xfrm>
            <a:off x="4430598" y="3412503"/>
            <a:ext cx="3864990" cy="3195687"/>
          </a:xfrm>
          <a:prstGeom prst="rect">
            <a:avLst/>
          </a:prstGeom>
        </p:spPr>
      </p:pic>
      <p:sp>
        <p:nvSpPr>
          <p:cNvPr id="13" name="Стрелка вправо 12"/>
          <p:cNvSpPr/>
          <p:nvPr/>
        </p:nvSpPr>
        <p:spPr>
          <a:xfrm>
            <a:off x="3450211" y="3780148"/>
            <a:ext cx="1253765" cy="452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39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70553-6800-4060-B3F1-F98B0AB8A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88085"/>
            <a:ext cx="10353762" cy="97045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Научная новизна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E3191B-C135-4705-A9F5-F47A0CD2D8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2177" y="1058535"/>
            <a:ext cx="8493550" cy="6003277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Новым является алгоритм выбора метода хирургического лечения травматических повреждений печени (подана заявка и получен Приоритет изобретения).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На основании данных о гемодинамическом статусе пациента, степени повреждения печени, объеме кровопотери, характере травмы, наличии или отсутствии сопутствующих заболеваний печени и интенсивности </a:t>
            </a:r>
            <a:r>
              <a:rPr lang="ru-RU" sz="1800" dirty="0" err="1" smtClean="0">
                <a:solidFill>
                  <a:schemeClr val="bg2">
                    <a:lumMod val="50000"/>
                  </a:schemeClr>
                </a:solidFill>
              </a:rPr>
              <a:t>гипокоагуляции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, производится расчет интегрального коэффициента выбора метода хирургического лечения (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КВМ)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по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разработанной авторской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формуле. </a:t>
            </a:r>
          </a:p>
          <a:p>
            <a:pPr algn="just"/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В зависимости от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результатов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расчета методом хирургического лечения травматических повреждений печени выбирают электрокоагуляцию, </a:t>
            </a:r>
            <a:r>
              <a:rPr lang="ru-RU" sz="1800" dirty="0" err="1" smtClean="0">
                <a:solidFill>
                  <a:schemeClr val="bg2">
                    <a:lumMod val="50000"/>
                  </a:schemeClr>
                </a:solidFill>
              </a:rPr>
              <a:t>ушивание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 травматических повреждений или тампонирование печени.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Впервые проведена клиническая апробация предложенного способа гемостаза и способа выбора метода хирургического лечения при травматических повреждениях печени и проведен сравнительный анализ их эффективности с традиционными способами лечения.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900" indent="0">
              <a:buNone/>
            </a:pPr>
            <a:endParaRPr lang="ru-RU" sz="2500" dirty="0"/>
          </a:p>
        </p:txBody>
      </p:sp>
      <p:pic>
        <p:nvPicPr>
          <p:cNvPr id="5" name="Рисунок 4" descr="IMG-20220622-WA0000.jpg"/>
          <p:cNvPicPr>
            <a:picLocks noChangeAspect="1"/>
          </p:cNvPicPr>
          <p:nvPr/>
        </p:nvPicPr>
        <p:blipFill>
          <a:blip r:embed="rId2"/>
          <a:srcRect l="3622" r="2930"/>
          <a:stretch>
            <a:fillRect/>
          </a:stretch>
        </p:blipFill>
        <p:spPr>
          <a:xfrm>
            <a:off x="8748073" y="904973"/>
            <a:ext cx="3271102" cy="559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39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70553-6800-4060-B3F1-F98B0AB8A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90" y="88085"/>
            <a:ext cx="11984610" cy="97045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effectLst/>
              </a:rPr>
              <a:t>Предполагаемые теоретическая и практическая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значимости работы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E3191B-C135-4705-A9F5-F47A0CD2D8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8932" y="603500"/>
            <a:ext cx="10982182" cy="609895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/>
              <a:t>Результаты диссертационного исследования могут быть использованы для выбора лечебной тактики при тяжелых травматических повреждениях печени.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/>
              <a:t>Разработанный оригинальный способ гемостаза при тяжелых травматических повреждениях печени легко воспроизводим, прост в исполнении и позволит обеспечить надежную остановку кровотечения.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/>
              <a:t>Разработанный способ гемостаза при тяжелых травматических повреждениях печени, основанный на оригинальной методике ее тампонирования, позволит избежать инфицирования и пропитывания тампонов биологическими жидкостями и как следствие снизить вероятность гнойно-септических осложнений и возникновения вторичных кровотечений при удалении тампонов.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/>
              <a:t>Разработанный способ выбора метода хирургического лечения травматических повреждений печени, позволит избежать субъективности и выбрать оптимальный метод лечения в конкретном клиническом случае, а также сократить время операции и ее </a:t>
            </a:r>
            <a:r>
              <a:rPr lang="ru-RU" dirty="0" err="1" smtClean="0"/>
              <a:t>травматичность</a:t>
            </a:r>
            <a:r>
              <a:rPr lang="ru-RU" dirty="0" smtClean="0"/>
              <a:t>, снизить число послеоперационных осложнений и летальность.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35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3548</TotalTime>
  <Words>1077</Words>
  <Application>Microsoft Office PowerPoint</Application>
  <PresentationFormat>Широкоэкранный</PresentationFormat>
  <Paragraphs>137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Trebuchet MS</vt:lpstr>
      <vt:lpstr>Wingdings</vt:lpstr>
      <vt:lpstr>Воздушный поток</vt:lpstr>
      <vt:lpstr>«Выбор тактики хирургического лечения при тяжелых травматических  повреждениях печени»</vt:lpstr>
      <vt:lpstr>Актуальность темы исследования </vt:lpstr>
      <vt:lpstr>Актуальность темы исследования </vt:lpstr>
      <vt:lpstr>Презентация PowerPoint</vt:lpstr>
      <vt:lpstr>Для достижения указанной цели поставлены задачи исследования:</vt:lpstr>
      <vt:lpstr>Научная новизна</vt:lpstr>
      <vt:lpstr>Научная новизна</vt:lpstr>
      <vt:lpstr>Научная новизна</vt:lpstr>
      <vt:lpstr>Предполагаемые теоретическая и практическая значимости работы</vt:lpstr>
      <vt:lpstr>Материалы исследования</vt:lpstr>
      <vt:lpstr>Материалы исследования</vt:lpstr>
      <vt:lpstr>Материально-техническая база</vt:lpstr>
      <vt:lpstr>Предполагаемые результаты исследования</vt:lpstr>
      <vt:lpstr>Формы внедрения результатов исследования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Оптимизация хирургического гемостаза при акушерских кровотечениях</dc:title>
  <dc:creator>Мария Канцурова</dc:creator>
  <cp:lastModifiedBy>Виталий</cp:lastModifiedBy>
  <cp:revision>152</cp:revision>
  <dcterms:created xsi:type="dcterms:W3CDTF">2019-10-17T20:20:03Z</dcterms:created>
  <dcterms:modified xsi:type="dcterms:W3CDTF">2023-01-07T13:06:57Z</dcterms:modified>
</cp:coreProperties>
</file>