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8" r:id="rId2"/>
    <p:sldId id="262" r:id="rId3"/>
    <p:sldId id="282" r:id="rId4"/>
    <p:sldId id="263" r:id="rId5"/>
    <p:sldId id="283" r:id="rId6"/>
    <p:sldId id="264" r:id="rId7"/>
    <p:sldId id="274" r:id="rId8"/>
    <p:sldId id="275" r:id="rId9"/>
    <p:sldId id="284" r:id="rId10"/>
    <p:sldId id="281" r:id="rId11"/>
    <p:sldId id="285" r:id="rId12"/>
    <p:sldId id="286" r:id="rId13"/>
    <p:sldId id="267" r:id="rId14"/>
  </p:sldIdLst>
  <p:sldSz cx="12192000" cy="6858000"/>
  <p:notesSz cx="6858000" cy="9144000"/>
  <p:photoAlbum layout="1picTitle" frame="frameStyle7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407621D-CF26-4689-B242-EE23F7F52BB7}">
          <p14:sldIdLst>
            <p14:sldId id="258"/>
            <p14:sldId id="262"/>
            <p14:sldId id="282"/>
            <p14:sldId id="263"/>
            <p14:sldId id="283"/>
            <p14:sldId id="264"/>
            <p14:sldId id="274"/>
            <p14:sldId id="275"/>
            <p14:sldId id="284"/>
            <p14:sldId id="281"/>
            <p14:sldId id="285"/>
            <p14:sldId id="286"/>
            <p14:sldId id="26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49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5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60F413-23E9-47F9-AE14-4C7881CB006F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DCA314-7476-49DE-B698-1E96D87BD6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549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DCA314-7476-49DE-B698-1E96D87BD61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750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725D7-1AF6-46A4-84B8-5426A8F1C6FA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D067D-36EB-4E1B-9887-7632F88513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519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725D7-1AF6-46A4-84B8-5426A8F1C6FA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D067D-36EB-4E1B-9887-7632F88513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660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725D7-1AF6-46A4-84B8-5426A8F1C6FA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D067D-36EB-4E1B-9887-7632F88513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8036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725D7-1AF6-46A4-84B8-5426A8F1C6FA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D067D-36EB-4E1B-9887-7632F88513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832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725D7-1AF6-46A4-84B8-5426A8F1C6FA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D067D-36EB-4E1B-9887-7632F88513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005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725D7-1AF6-46A4-84B8-5426A8F1C6FA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D067D-36EB-4E1B-9887-7632F88513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951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725D7-1AF6-46A4-84B8-5426A8F1C6FA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D067D-36EB-4E1B-9887-7632F88513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234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725D7-1AF6-46A4-84B8-5426A8F1C6FA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D067D-36EB-4E1B-9887-7632F88513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461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725D7-1AF6-46A4-84B8-5426A8F1C6FA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D067D-36EB-4E1B-9887-7632F88513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791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725D7-1AF6-46A4-84B8-5426A8F1C6FA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D067D-36EB-4E1B-9887-7632F88513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008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725D7-1AF6-46A4-84B8-5426A8F1C6FA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D067D-36EB-4E1B-9887-7632F88513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422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9725D7-1AF6-46A4-84B8-5426A8F1C6FA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D067D-36EB-4E1B-9887-7632F88513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94982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812" y="2632464"/>
            <a:ext cx="10515600" cy="13255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81280"/>
            <a:ext cx="12029440" cy="6685280"/>
          </a:xfrm>
          <a:prstGeom prst="rect">
            <a:avLst/>
          </a:prstGeom>
          <a:solidFill>
            <a:srgbClr val="00B050"/>
          </a:solidFill>
        </p:spPr>
      </p:pic>
      <p:sp>
        <p:nvSpPr>
          <p:cNvPr id="4" name="Прямоугольник 3"/>
          <p:cNvSpPr/>
          <p:nvPr/>
        </p:nvSpPr>
        <p:spPr>
          <a:xfrm>
            <a:off x="4596144" y="418154"/>
            <a:ext cx="743591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Инструкция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заполнению отчёта куратора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учебной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группы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01490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015" y="82193"/>
            <a:ext cx="12000215" cy="6667928"/>
          </a:xfrm>
          <a:solidFill>
            <a:schemeClr val="tx1">
              <a:lumMod val="9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что обратить внимание при </a:t>
            </a:r>
            <a:r>
              <a:rPr lang="ru-RU" sz="36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мониторинге личных аккаунтов (страниц</a:t>
            </a:r>
            <a:r>
              <a:rPr lang="ru-RU" sz="36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обучающихся:</a:t>
            </a:r>
            <a:br>
              <a:rPr lang="ru-RU" sz="36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398" y="1267485"/>
            <a:ext cx="7215612" cy="548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52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015" y="82193"/>
            <a:ext cx="12000215" cy="6667928"/>
          </a:xfrm>
          <a:solidFill>
            <a:schemeClr val="tx1">
              <a:lumMod val="9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15" y="82193"/>
            <a:ext cx="12000215" cy="666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33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015" y="82193"/>
            <a:ext cx="12000215" cy="6667928"/>
          </a:xfrm>
          <a:solidFill>
            <a:schemeClr val="tx1">
              <a:lumMod val="9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54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Отчёт должен быть:</a:t>
            </a:r>
            <a:br>
              <a:rPr lang="ru-RU" sz="54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подписан куратором; </a:t>
            </a:r>
            <a:b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отсканирован (сфотографирован); </a:t>
            </a:r>
            <a:b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сохранен в формате PDF. </a:t>
            </a:r>
            <a:b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Отправлять отчёты необходимо на электронную почту ub@rostgmu.ru до 20-го марта, 20-го июня и 20-го декабря.</a:t>
            </a:r>
            <a:endParaRPr lang="ru-RU" sz="28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32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120" y="45268"/>
            <a:ext cx="12029440" cy="6704291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Спасибо за внимание</a:t>
            </a:r>
            <a:r>
              <a:rPr lang="ru-RU" sz="6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6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8075" y="45268"/>
            <a:ext cx="3282485" cy="6704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37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120" y="63374"/>
            <a:ext cx="12029440" cy="6713345"/>
          </a:xfrm>
          <a:solidFill>
            <a:schemeClr val="tx1">
              <a:lumMod val="9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72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титульном листе отчёта </a:t>
            </a:r>
            <a:r>
              <a:rPr lang="ru-RU" sz="72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заполняется:</a:t>
            </a:r>
            <a:br>
              <a:rPr lang="ru-RU" sz="72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Ф.И.О.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куратора полностью, с указанием его должности и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подразделения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Факультет, курс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номер группы,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прикреплённой за куратором.</a:t>
            </a:r>
            <a:b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52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120" y="63374"/>
            <a:ext cx="12029440" cy="6713345"/>
          </a:xfrm>
          <a:solidFill>
            <a:schemeClr val="tx1">
              <a:lumMod val="95000"/>
            </a:schemeClr>
          </a:solidFill>
        </p:spPr>
        <p:txBody>
          <a:bodyPr>
            <a:noAutofit/>
          </a:bodyPr>
          <a:lstStyle/>
          <a:p>
            <a:pPr algn="ctr"/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" y="63373"/>
            <a:ext cx="12029440" cy="671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25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120" y="72428"/>
            <a:ext cx="12029440" cy="6704291"/>
          </a:xfrm>
          <a:solidFill>
            <a:schemeClr val="tx1">
              <a:lumMod val="9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</a:t>
            </a:r>
            <a:r>
              <a:rPr lang="ru-RU" sz="6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</a:t>
            </a:r>
            <a:br>
              <a:rPr lang="ru-RU" sz="6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обучающихся в </a:t>
            </a:r>
            <a:r>
              <a:rPr lang="ru-RU" sz="32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мероприятиях:</a:t>
            </a:r>
            <a:br>
              <a:rPr lang="ru-RU" sz="32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мероприятия, </a:t>
            </a: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проводимые куратором самостоятельно; </a:t>
            </a:r>
            <a:b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участие 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семинарах, круглых столах, конференциях согласно </a:t>
            </a: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«Комплексного 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плана мероприятий информационного противодействия идеологии терроризма и экстремизма в ФГБОУ ВО РостГМУ Минздрава России на текущий учебный </a:t>
            </a: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год».</a:t>
            </a:r>
            <a:b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49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120" y="72428"/>
            <a:ext cx="12029440" cy="6704291"/>
          </a:xfrm>
          <a:solidFill>
            <a:schemeClr val="tx1">
              <a:lumMod val="9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" y="72427"/>
            <a:ext cx="12029440" cy="6704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54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120" y="72428"/>
            <a:ext cx="12029440" cy="6704291"/>
          </a:xfrm>
          <a:solidFill>
            <a:schemeClr val="tx1">
              <a:lumMod val="9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</a:t>
            </a:r>
            <a:r>
              <a:rPr lang="ru-RU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</a:t>
            </a:r>
            <a:br>
              <a:rPr lang="ru-RU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</a:t>
            </a:r>
            <a:r>
              <a:rPr lang="ru-RU" sz="29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социально-бытовых </a:t>
            </a:r>
            <a:r>
              <a:rPr lang="ru-RU" sz="29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условиях обучающихся:</a:t>
            </a:r>
            <a:r>
              <a:rPr lang="ru-RU" sz="29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9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адрес проживания 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указывается фактический, а не по 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регистрации в паспорте;</a:t>
            </a:r>
            <a:b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жилищно-бытовые условия 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(проживание в общежитии, съёмное 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собственное жилье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02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467" y="102743"/>
            <a:ext cx="12020764" cy="6678202"/>
          </a:xfrm>
          <a:solidFill>
            <a:schemeClr val="tx1">
              <a:lumMod val="95000"/>
            </a:schemeClr>
          </a:solidFill>
        </p:spPr>
        <p:txBody>
          <a:bodyPr>
            <a:normAutofit/>
          </a:bodyPr>
          <a:lstStyle/>
          <a:p>
            <a:pPr algn="ctr"/>
            <a:endParaRPr lang="ru-RU" sz="6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67" y="102743"/>
            <a:ext cx="12020764" cy="6678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2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467" y="102743"/>
            <a:ext cx="12020764" cy="6678202"/>
          </a:xfrm>
          <a:solidFill>
            <a:schemeClr val="tx1">
              <a:lumMod val="9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№3</a:t>
            </a:r>
            <a:r>
              <a:rPr lang="ru-RU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социальных сетей</a:t>
            </a:r>
            <a:r>
              <a:rPr lang="ru-RU" sz="29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9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9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Заполняется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основании, проводимых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проверочных мероприятий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личных аккаунтов (страниц),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в социальных сетях, на предмет размещения сомнительного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контента (информации).</a:t>
            </a:r>
            <a:b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обязательном порядке проверяются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личные аккаунты (страницы) социальной сети: </a:t>
            </a:r>
            <a:b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547" y="5142368"/>
            <a:ext cx="5133314" cy="135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16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467" y="102743"/>
            <a:ext cx="12020764" cy="6678202"/>
          </a:xfrm>
          <a:solidFill>
            <a:schemeClr val="tx1">
              <a:lumMod val="9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Сомнительным контентом является: </a:t>
            </a:r>
            <a:r>
              <a:rPr lang="ru-RU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5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размещение информации, подрывающей религиозные, морально-этические устои общества, открыто пропагандирующее насилие и призывающее к противодействию органам власти;</a:t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публикация на странице сведений, порочащих достоинство профессии врача, фото и видео материалы, полученные обучающимся в процессе прохождения практических занятий;</a:t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информации, демонстрирующей оружие и других предметов, которые могут нанести вред здоровью человека;</a:t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публикация фотоматериалов интимного характера и личной жизни, которые могут опорочить честь и достоинство гражданина.</a:t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89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793</TotalTime>
  <Words>27</Words>
  <Application>Microsoft Office PowerPoint</Application>
  <PresentationFormat>Широкоэкранный</PresentationFormat>
  <Paragraphs>12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На титульном листе отчёта заполняется:   - Ф.И.О. куратора полностью, с указанием его должности и подразделения;  - Факультет, курс и номер группы, прикреплённой за куратором. </vt:lpstr>
      <vt:lpstr>Презентация PowerPoint</vt:lpstr>
      <vt:lpstr>   Раздел №1 Участие обучающихся в мероприятиях:   -  мероприятия, проводимые куратором самостоятельно;   - участие в семинарах, круглых столах, конференциях согласно «Комплексного плана мероприятий информационного противодействия идеологии терроризма и экстремизма в ФГБОУ ВО РостГМУ Минздрава России на текущий учебный год».       </vt:lpstr>
      <vt:lpstr>         </vt:lpstr>
      <vt:lpstr>Раздел №2 Сведения о социально-бытовых условиях обучающихся:    - адрес проживания указывается фактический, а не по регистрации в паспорте;  - жилищно-бытовые условия (проживание в общежитии, съёмное или собственное жилье).   </vt:lpstr>
      <vt:lpstr>Презентация PowerPoint</vt:lpstr>
      <vt:lpstr>Раздел №3 Мониторинг социальных сетей:  Заполняется на основании, проводимых  проверочных мероприятий личных аккаунтов (страниц), обучающихся в социальных сетях, на предмет размещения сомнительного контента (информации).  В обязательном порядке проверяются личные аккаунты (страницы) социальной сети:     </vt:lpstr>
      <vt:lpstr>Сомнительным контентом является:   - размещение информации, подрывающей религиозные, морально-этические устои общества, открыто пропагандирующее насилие и призывающее к противодействию органам власти;  - публикация на странице сведений, порочащих достоинство профессии врача, фото и видео материалы, полученные обучающимся в процессе прохождения практических занятий;  - наличие информации, демонстрирующей оружие и других предметов, которые могут нанести вред здоровью человека;  - публикация фотоматериалов интимного характера и личной жизни, которые могут опорочить честь и достоинство гражданина. </vt:lpstr>
      <vt:lpstr>    На что обратить внимание при мониторинге личных аккаунтов (страниц) обучающихся:                      </vt:lpstr>
      <vt:lpstr>                        </vt:lpstr>
      <vt:lpstr>Отчёт должен быть:  - подписан куратором;  - отсканирован (сфотографирован);  - сохранен в формате PDF.    Отправлять отчёты необходимо на электронную почту ub@rostgmu.ru до 20-го марта, 20-го июня и 20-го декабря.</vt:lpstr>
      <vt:lpstr>   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Начальник управления</dc:creator>
  <cp:lastModifiedBy>Учетная запись Майкрософт</cp:lastModifiedBy>
  <cp:revision>28</cp:revision>
  <dcterms:created xsi:type="dcterms:W3CDTF">2022-11-22T13:13:29Z</dcterms:created>
  <dcterms:modified xsi:type="dcterms:W3CDTF">2023-10-17T10:02:03Z</dcterms:modified>
</cp:coreProperties>
</file>