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66" r:id="rId4"/>
    <p:sldId id="295" r:id="rId5"/>
    <p:sldId id="297" r:id="rId6"/>
    <p:sldId id="298" r:id="rId7"/>
    <p:sldId id="289" r:id="rId8"/>
    <p:sldId id="290" r:id="rId9"/>
    <p:sldId id="29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>
        <p:scale>
          <a:sx n="75" d="100"/>
          <a:sy n="75" d="100"/>
        </p:scale>
        <p:origin x="19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2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1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5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9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2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E6FB-D665-42A9-A37E-08077C3BEA9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79EB-D5BF-48F6-91B7-AC31E47D2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77282" y="199505"/>
            <a:ext cx="9676420" cy="781398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«Ростовский Государственный Медицинский Университет»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3011" y="2405005"/>
            <a:ext cx="9479279" cy="1302471"/>
          </a:xfrm>
        </p:spPr>
        <p:txBody>
          <a:bodyPr>
            <a:normAutofit fontScale="925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истории кафедры.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факультета повышения квалификации.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78" y="0"/>
            <a:ext cx="149629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16581" y="6385212"/>
            <a:ext cx="315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-на-Дону, 2023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77192" y="980904"/>
            <a:ext cx="929362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91A0D-4B42-490D-9BB1-3AA8DC2B8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3" y="7713"/>
            <a:ext cx="1232179" cy="12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48546" y="346366"/>
            <a:ext cx="7547957" cy="1343888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2016г. при поддержке кафедры создана Ассоциация диетологов Дона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2130" y="1831570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1C707-2E72-44B1-8069-F7FA9BD93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" y="1895814"/>
            <a:ext cx="4881967" cy="2380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FE2BBF-C40A-4674-B077-8308796D2771}"/>
              </a:ext>
            </a:extLst>
          </p:cNvPr>
          <p:cNvSpPr txBox="1"/>
          <p:nvPr/>
        </p:nvSpPr>
        <p:spPr>
          <a:xfrm>
            <a:off x="7888404" y="2369126"/>
            <a:ext cx="321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BB1E8C-421A-417F-9095-8FBA2DCD2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40" y="4276440"/>
            <a:ext cx="2432325" cy="2552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B8983F-7919-43B0-8D00-BF566E516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5" y="4276441"/>
            <a:ext cx="2571342" cy="25528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6D0F4F-D827-42CC-AAA3-C4BF19F9943C}"/>
              </a:ext>
            </a:extLst>
          </p:cNvPr>
          <p:cNvSpPr/>
          <p:nvPr/>
        </p:nvSpPr>
        <p:spPr>
          <a:xfrm>
            <a:off x="5899265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около 20 обществ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врачами смежных специальностей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Новейшая и актуальная информация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53803-E098-4DAE-9703-F0DC020CA423}"/>
              </a:ext>
            </a:extLst>
          </p:cNvPr>
          <p:cNvSpPr txBox="1"/>
          <p:nvPr/>
        </p:nvSpPr>
        <p:spPr>
          <a:xfrm>
            <a:off x="887767" y="229792"/>
            <a:ext cx="740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Диетологии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F5347E-4A82-4845-98D3-CD3334AB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0"/>
            <a:ext cx="4677696" cy="312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8AC631-524C-4312-B080-12FEE7CCA628}"/>
              </a:ext>
            </a:extLst>
          </p:cNvPr>
          <p:cNvSpPr/>
          <p:nvPr/>
        </p:nvSpPr>
        <p:spPr>
          <a:xfrm>
            <a:off x="571131" y="768150"/>
            <a:ext cx="527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была организована в 1989 году как кафедра клинической диетологии и гигиены питания.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2001 году была переименована в кафедру клинической диетологии.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переименована в кафедру здорового образа жизни и диетологии.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19C32E-2D9C-41B0-9013-3AC23AFD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35" y="4473733"/>
            <a:ext cx="3097208" cy="232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03879-5CB3-4F18-9CE2-53A3DFC74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74" y="3429000"/>
            <a:ext cx="3769689" cy="277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6EB800-069F-474C-A06F-D49DEE754B4B}"/>
              </a:ext>
            </a:extLst>
          </p:cNvPr>
          <p:cNvSpPr/>
          <p:nvPr/>
        </p:nvSpPr>
        <p:spPr>
          <a:xfrm>
            <a:off x="5841507" y="3120692"/>
            <a:ext cx="6096000" cy="13154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дня организации и по июнь 2009 года кафедрой заведовала доктор медицинских наук, профессор Ю.Г.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Новодержкина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работала в университете с 1965 года, последовательно занимая должности старшего научного сотрудника, заведующей лабораторией БВК, заведующей кафедрой гигиены питания.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6A81C2-0629-43C9-933B-554B28057428}"/>
              </a:ext>
            </a:extLst>
          </p:cNvPr>
          <p:cNvSpPr/>
          <p:nvPr/>
        </p:nvSpPr>
        <p:spPr>
          <a:xfrm>
            <a:off x="5774924" y="3123693"/>
            <a:ext cx="6096000" cy="1315425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5FEEC2-C36D-4224-BDA6-98E7D86C9797}"/>
              </a:ext>
            </a:extLst>
          </p:cNvPr>
          <p:cNvSpPr/>
          <p:nvPr/>
        </p:nvSpPr>
        <p:spPr>
          <a:xfrm>
            <a:off x="186031" y="798558"/>
            <a:ext cx="5555601" cy="2506838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0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77282" y="139591"/>
            <a:ext cx="9676420" cy="631768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Профессорско-преподавательский состав кафедры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0567" y="788522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1396" y="2389767"/>
            <a:ext cx="11172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58D6E8-4267-4AE7-81A5-8BFA76F97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32" y="3079462"/>
            <a:ext cx="3284873" cy="328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D44984-C9F1-4396-A3D7-CC39847D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7" y="1469408"/>
            <a:ext cx="4003398" cy="357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8478FB-69BE-4285-BE28-CA2DF41504EC}"/>
              </a:ext>
            </a:extLst>
          </p:cNvPr>
          <p:cNvSpPr/>
          <p:nvPr/>
        </p:nvSpPr>
        <p:spPr>
          <a:xfrm>
            <a:off x="4784794" y="1469408"/>
            <a:ext cx="7004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- к.м.н. И.Н. Бычков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- ассистент В.А. Дударева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- ассистент Я.О. Бурлачко </a:t>
            </a:r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1D5F7-82C2-405C-B1E8-D2047061EA54}"/>
              </a:ext>
            </a:extLst>
          </p:cNvPr>
          <p:cNvSpPr txBox="1"/>
          <p:nvPr/>
        </p:nvSpPr>
        <p:spPr>
          <a:xfrm>
            <a:off x="238298" y="5113538"/>
            <a:ext cx="400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к.м.н., доцент Ирина Глебовна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Дядикова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2204F6-6320-4C54-9909-98BA41C96DD8}"/>
              </a:ext>
            </a:extLst>
          </p:cNvPr>
          <p:cNvSpPr txBox="1"/>
          <p:nvPr/>
        </p:nvSpPr>
        <p:spPr>
          <a:xfrm>
            <a:off x="6183726" y="6488668"/>
            <a:ext cx="587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Кафедра здорового образа жизни и диетологии</a:t>
            </a:r>
          </a:p>
        </p:txBody>
      </p:sp>
    </p:spTree>
    <p:extLst>
      <p:ext uri="{BB962C8B-B14F-4D97-AF65-F5344CB8AC3E}">
        <p14:creationId xmlns:p14="http://schemas.microsoft.com/office/powerpoint/2010/main" val="42131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44758" y="763001"/>
            <a:ext cx="6033736" cy="63176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направления кафедры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85359" y="1516144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60D584-F7F1-4C54-A138-4DB78A1370EC}"/>
              </a:ext>
            </a:extLst>
          </p:cNvPr>
          <p:cNvSpPr/>
          <p:nvPr/>
        </p:nvSpPr>
        <p:spPr>
          <a:xfrm>
            <a:off x="2379216" y="1637520"/>
            <a:ext cx="76105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ценность и безвредность пищевых продуктов, полученных по новым технологиям.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состояния здоровья и питания отдельных групп населения.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влияния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на процессы лечения и организм больного.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ценность и безвредность биологически активных добавок к пище.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 лечебное питание на современном этапе.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– здоровье нации.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Разгрузочно-диетическая терапия (лечебное голодание)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br>
              <a:rPr lang="ru-RU" dirty="0"/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AD6B7-3152-4906-91B3-FA2400218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220"/>
            <a:ext cx="905522" cy="9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529E7-1505-4280-8B96-D13D87C79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501" y="5411031"/>
            <a:ext cx="905522" cy="9318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57528D-41B6-41EC-BF3C-4C097A21E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8023" y="5876936"/>
            <a:ext cx="905522" cy="9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29B6-A181-4229-951E-413CCC73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3" y="120960"/>
            <a:ext cx="10045003" cy="758203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методическая деятельность кафедры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8A526BC-6B8A-4A50-9ED2-4B645EB797B2}"/>
              </a:ext>
            </a:extLst>
          </p:cNvPr>
          <p:cNvCxnSpPr/>
          <p:nvPr/>
        </p:nvCxnSpPr>
        <p:spPr>
          <a:xfrm>
            <a:off x="2698865" y="797053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90859-CB28-4ABA-8D35-E7BA5C49784C}"/>
              </a:ext>
            </a:extLst>
          </p:cNvPr>
          <p:cNvSpPr/>
          <p:nvPr/>
        </p:nvSpPr>
        <p:spPr>
          <a:xfrm>
            <a:off x="1047565" y="5635412"/>
            <a:ext cx="415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2004 году под редакцией профессора Ю.Г.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Новодержкиной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издан учебник «Диетология» для средних медицинских учебных заведений. </a:t>
            </a:r>
            <a:endParaRPr lang="ru-RU" dirty="0"/>
          </a:p>
        </p:txBody>
      </p:sp>
      <p:sp>
        <p:nvSpPr>
          <p:cNvPr id="10" name="Rectangle 3" descr="IMG_2295">
            <a:extLst>
              <a:ext uri="{FF2B5EF4-FFF2-40B4-BE49-F238E27FC236}">
                <a16:creationId xmlns:a16="http://schemas.microsoft.com/office/drawing/2014/main" id="{7946F4DE-D3EF-4F97-9179-FF0A92B953A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047565" y="1042697"/>
            <a:ext cx="3444536" cy="459271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Rectangle 3" descr="IMG_2300">
            <a:extLst>
              <a:ext uri="{FF2B5EF4-FFF2-40B4-BE49-F238E27FC236}">
                <a16:creationId xmlns:a16="http://schemas.microsoft.com/office/drawing/2014/main" id="{1CCDB6D1-7BB0-4784-BD29-E91BA366BB6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123246" y="1042697"/>
            <a:ext cx="3138351" cy="296323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24F3BA-19EF-4D93-B716-A86E52AA5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12" y="2150256"/>
            <a:ext cx="2338594" cy="37113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4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29B6-A181-4229-951E-413CCC73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3" y="120960"/>
            <a:ext cx="10045003" cy="758203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методическая деятельность кафедры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8A526BC-6B8A-4A50-9ED2-4B645EB797B2}"/>
              </a:ext>
            </a:extLst>
          </p:cNvPr>
          <p:cNvCxnSpPr/>
          <p:nvPr/>
        </p:nvCxnSpPr>
        <p:spPr>
          <a:xfrm>
            <a:off x="2698865" y="797053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 descr="IMG_2306">
            <a:extLst>
              <a:ext uri="{FF2B5EF4-FFF2-40B4-BE49-F238E27FC236}">
                <a16:creationId xmlns:a16="http://schemas.microsoft.com/office/drawing/2014/main" id="{FDC3F15D-7182-4F3A-93AF-D44BCE0020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69104" y="912060"/>
            <a:ext cx="2545117" cy="339348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510F99-0EDA-4D98-959B-0212493DF09C}"/>
              </a:ext>
            </a:extLst>
          </p:cNvPr>
          <p:cNvSpPr/>
          <p:nvPr/>
        </p:nvSpPr>
        <p:spPr>
          <a:xfrm>
            <a:off x="5577132" y="961272"/>
            <a:ext cx="6388778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весь период работы разработаны и изданы более 20 блоков методических рекомендаций для врачей, которые используются в процессе занятий.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«Диетотерапия в гастроэнтерологии»,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«Лечебное питание при заболеваниях желудка и двенадцатиперстной кишки»,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«Заболевания гепатобилиарной системы»,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«Диетотерапия при сердечно - сосудистой патологии»,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Нутриционная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поддержка при заболеваниях почек»,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«Диетотерапия при сахарном диабете»,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«Диетологические аспекты профилактики и лечения метаболического синдрома» и др.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рекомендации переизданы неоднократно.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87B8EC-4400-4388-8D36-41E70B7B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4" y="4468291"/>
            <a:ext cx="2003022" cy="2389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55F950-7AAE-47B9-A330-9D88BF93E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53" y="4468290"/>
            <a:ext cx="2130667" cy="2389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077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E1FB673-AD1F-40C9-BEFE-90748935A637}"/>
              </a:ext>
            </a:extLst>
          </p:cNvPr>
          <p:cNvSpPr/>
          <p:nvPr/>
        </p:nvSpPr>
        <p:spPr>
          <a:xfrm>
            <a:off x="3427520" y="3748243"/>
            <a:ext cx="3577031" cy="185051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70145" y="0"/>
            <a:ext cx="4083728" cy="1003344"/>
          </a:xfrm>
        </p:spPr>
        <p:txBody>
          <a:bodyPr>
            <a:noAutofit/>
          </a:bodyPr>
          <a:lstStyle/>
          <a:p>
            <a:pPr algn="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научный кружок кафедры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396" y="2389767"/>
            <a:ext cx="11172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ECC55-B2A2-4A2D-A818-61270D6E2CA7}"/>
              </a:ext>
            </a:extLst>
          </p:cNvPr>
          <p:cNvSpPr txBox="1"/>
          <p:nvPr/>
        </p:nvSpPr>
        <p:spPr>
          <a:xfrm>
            <a:off x="239859" y="1306546"/>
            <a:ext cx="420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кружок кафедры был  основан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Дударевой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Дядиковой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И.Г. В 2010 году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8611E-0F9B-41DC-ADCA-AF5DEE246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16" y="213475"/>
            <a:ext cx="1155185" cy="1767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8468C4-6B62-43F3-8F0A-A7DB59E6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87" y="1081139"/>
            <a:ext cx="1209124" cy="1196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02BF65-2D44-422E-80AF-5C23869AD689}"/>
              </a:ext>
            </a:extLst>
          </p:cNvPr>
          <p:cNvSpPr txBox="1"/>
          <p:nvPr/>
        </p:nvSpPr>
        <p:spPr>
          <a:xfrm>
            <a:off x="7837829" y="1815795"/>
            <a:ext cx="4445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Ярмарки Кружков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397588-0E4C-42E2-B47E-54F977070322}"/>
              </a:ext>
            </a:extLst>
          </p:cNvPr>
          <p:cNvSpPr txBox="1"/>
          <p:nvPr/>
        </p:nvSpPr>
        <p:spPr>
          <a:xfrm>
            <a:off x="4120414" y="1996912"/>
            <a:ext cx="21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2014 г. 1 место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4BB9229-24B3-48CC-B2CF-629502E31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75" y="1739411"/>
            <a:ext cx="1401102" cy="1383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9ACA9F-012D-4DAF-BF8E-D65C6240A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83" y="2620599"/>
            <a:ext cx="1136239" cy="1545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D82F1A-59B1-4F7A-A7C7-B958D6046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77" y="3676489"/>
            <a:ext cx="1838257" cy="141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D13CF3-1A2A-488F-93E3-1567C59BEE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16" y="4561636"/>
            <a:ext cx="2091654" cy="1568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290CC1-4210-451D-81E0-3E55C80DE507}"/>
              </a:ext>
            </a:extLst>
          </p:cNvPr>
          <p:cNvSpPr txBox="1"/>
          <p:nvPr/>
        </p:nvSpPr>
        <p:spPr>
          <a:xfrm>
            <a:off x="5648693" y="2622088"/>
            <a:ext cx="10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2015 г.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F7FAFC-62CC-49E2-A525-24C6464CEC5E}"/>
              </a:ext>
            </a:extLst>
          </p:cNvPr>
          <p:cNvSpPr txBox="1"/>
          <p:nvPr/>
        </p:nvSpPr>
        <p:spPr>
          <a:xfrm>
            <a:off x="6463376" y="3393242"/>
            <a:ext cx="10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2016 г.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D56858-727C-4847-BB65-8F97A010A2D8}"/>
              </a:ext>
            </a:extLst>
          </p:cNvPr>
          <p:cNvSpPr txBox="1"/>
          <p:nvPr/>
        </p:nvSpPr>
        <p:spPr>
          <a:xfrm>
            <a:off x="6972111" y="4439105"/>
            <a:ext cx="10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2017 г.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3BDD87-8323-4D19-BAFA-6665C0300339}"/>
              </a:ext>
            </a:extLst>
          </p:cNvPr>
          <p:cNvSpPr txBox="1"/>
          <p:nvPr/>
        </p:nvSpPr>
        <p:spPr>
          <a:xfrm>
            <a:off x="7764116" y="5425527"/>
            <a:ext cx="10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2018г.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AB6007-A357-46E0-A918-4DEED19912D5}"/>
              </a:ext>
            </a:extLst>
          </p:cNvPr>
          <p:cNvSpPr txBox="1"/>
          <p:nvPr/>
        </p:nvSpPr>
        <p:spPr>
          <a:xfrm>
            <a:off x="8803867" y="6300447"/>
            <a:ext cx="101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2019 г.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EF319-6E5E-48A3-867C-726318104F17}"/>
              </a:ext>
            </a:extLst>
          </p:cNvPr>
          <p:cNvSpPr txBox="1"/>
          <p:nvPr/>
        </p:nvSpPr>
        <p:spPr>
          <a:xfrm>
            <a:off x="3068729" y="3985011"/>
            <a:ext cx="4329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реализуемые кружком:</a:t>
            </a:r>
          </a:p>
          <a:p>
            <a:pPr algn="ctr"/>
            <a:r>
              <a:rPr lang="ru-RU" dirty="0"/>
              <a:t>Создание карты питания донского школьника</a:t>
            </a:r>
          </a:p>
          <a:p>
            <a:pPr algn="ctr"/>
            <a:r>
              <a:rPr lang="ru-RU" dirty="0"/>
              <a:t>Школа Здорового образа жизни</a:t>
            </a:r>
          </a:p>
          <a:p>
            <a:pPr algn="ctr"/>
            <a:r>
              <a:rPr lang="ru-RU" dirty="0"/>
              <a:t>Мамы - врачи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3D934A-E23C-4642-9FF3-0967C0FAE0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6" y="5375033"/>
            <a:ext cx="2213887" cy="14829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097A225-FA7D-41E4-9C37-009A1C0EC80B}"/>
              </a:ext>
            </a:extLst>
          </p:cNvPr>
          <p:cNvCxnSpPr>
            <a:cxnSpLocks/>
          </p:cNvCxnSpPr>
          <p:nvPr/>
        </p:nvCxnSpPr>
        <p:spPr>
          <a:xfrm>
            <a:off x="7989580" y="1097223"/>
            <a:ext cx="400771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FB3A6A-79D1-4978-A2A0-0E5625613C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9" y="2623317"/>
            <a:ext cx="2875901" cy="3931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151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5410" y="1236313"/>
            <a:ext cx="5309978" cy="1153454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ежегодно кафедрой проводится студенческая конференция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международным участием)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Аспекты ЗОЖ лиц молодого возраста»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396" y="2389767"/>
            <a:ext cx="11172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D0206858-865B-41D3-9225-ACFAD0202840}"/>
              </a:ext>
            </a:extLst>
          </p:cNvPr>
          <p:cNvSpPr txBox="1">
            <a:spLocks/>
          </p:cNvSpPr>
          <p:nvPr/>
        </p:nvSpPr>
        <p:spPr>
          <a:xfrm>
            <a:off x="5302375" y="230909"/>
            <a:ext cx="6651327" cy="526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научный кружок кафедры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FDF4AF3-7124-49C9-8969-A893C7D4A42A}"/>
              </a:ext>
            </a:extLst>
          </p:cNvPr>
          <p:cNvCxnSpPr/>
          <p:nvPr/>
        </p:nvCxnSpPr>
        <p:spPr>
          <a:xfrm>
            <a:off x="2460567" y="1079522"/>
            <a:ext cx="949313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E4F55A-3374-4333-98DB-86BC6B963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6" y="2226695"/>
            <a:ext cx="2102980" cy="203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26C3AF-391D-43B6-995A-40624D8D1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23" y="4869930"/>
            <a:ext cx="2567665" cy="203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998B27-1737-4C3A-B32F-14DFACB8F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" y="4056063"/>
            <a:ext cx="2425990" cy="239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664398-7836-4854-8E9F-508703D8E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50" y="2420273"/>
            <a:ext cx="170595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B8DEF1-2182-441E-AB63-8C67F31EB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84" y="954639"/>
            <a:ext cx="1522111" cy="210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907AA0-E8F4-4B44-B46E-EF82EB7E6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82" y="4865246"/>
            <a:ext cx="3058818" cy="203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45243-D69F-43C7-BB21-D11EE4780DF5}"/>
              </a:ext>
            </a:extLst>
          </p:cNvPr>
          <p:cNvSpPr txBox="1"/>
          <p:nvPr/>
        </p:nvSpPr>
        <p:spPr>
          <a:xfrm>
            <a:off x="6314937" y="1911466"/>
            <a:ext cx="408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номинации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Всероссийском молодежном общеобразовательном форуме «Спешите делать добро»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F4DDD-02A5-4998-B5A0-3419D20E0F47}"/>
              </a:ext>
            </a:extLst>
          </p:cNvPr>
          <p:cNvSpPr txBox="1"/>
          <p:nvPr/>
        </p:nvSpPr>
        <p:spPr>
          <a:xfrm>
            <a:off x="5752730" y="5011073"/>
            <a:ext cx="349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во Всероссийском Открытом конкурсе по пропаганде здорового образа жизни «Будь здоров»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0BFEB74-9ABF-4A2F-B9FB-3638E6D97457}"/>
              </a:ext>
            </a:extLst>
          </p:cNvPr>
          <p:cNvSpPr/>
          <p:nvPr/>
        </p:nvSpPr>
        <p:spPr>
          <a:xfrm>
            <a:off x="5909964" y="4735040"/>
            <a:ext cx="3226161" cy="1797229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B7D28BE-22F7-4BA5-9557-3147AE2D4CC3}"/>
              </a:ext>
            </a:extLst>
          </p:cNvPr>
          <p:cNvSpPr/>
          <p:nvPr/>
        </p:nvSpPr>
        <p:spPr>
          <a:xfrm>
            <a:off x="6223014" y="1657397"/>
            <a:ext cx="4267635" cy="2171563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3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56698" y="3367491"/>
            <a:ext cx="2586478" cy="902317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по итогам работы за 2018 – 2019 учебный год от Ю.В. Кобзева в рамках Федерального проекта «Здоровое будущее»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396" y="2389767"/>
            <a:ext cx="11172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678F71A9-5DAE-464E-8FAC-9B772A02ED24}"/>
              </a:ext>
            </a:extLst>
          </p:cNvPr>
          <p:cNvSpPr txBox="1">
            <a:spLocks/>
          </p:cNvSpPr>
          <p:nvPr/>
        </p:nvSpPr>
        <p:spPr>
          <a:xfrm>
            <a:off x="5777451" y="15646"/>
            <a:ext cx="6305058" cy="638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научный кружок кафедры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3D3B70-722C-468B-B1FD-99BBFB7D9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3" y="855344"/>
            <a:ext cx="2788988" cy="2221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D682D7-B72B-47E3-93A8-242E95618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" y="654084"/>
            <a:ext cx="2931030" cy="3405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C00EF9-C850-4C55-969C-EF5C31384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22" y="855344"/>
            <a:ext cx="3260902" cy="2352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6ED94BE-30A9-4D10-9633-B6C5128C1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27" y="4006569"/>
            <a:ext cx="3974036" cy="2563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D1B24B7-DBDE-4105-85C9-BA4D97041CDE}"/>
              </a:ext>
            </a:extLst>
          </p:cNvPr>
          <p:cNvCxnSpPr>
            <a:cxnSpLocks/>
          </p:cNvCxnSpPr>
          <p:nvPr/>
        </p:nvCxnSpPr>
        <p:spPr>
          <a:xfrm>
            <a:off x="3329126" y="654084"/>
            <a:ext cx="8753602" cy="532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3C910F-601E-40F0-9ECF-019A63ACADF7}"/>
              </a:ext>
            </a:extLst>
          </p:cNvPr>
          <p:cNvSpPr txBox="1"/>
          <p:nvPr/>
        </p:nvSpPr>
        <p:spPr>
          <a:xfrm>
            <a:off x="359328" y="4269808"/>
            <a:ext cx="238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во Всероссийском конкурсе научных работ в сфере пропаганды ЗОЖ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573CEB-D07F-4307-A729-C0BFE29D362B}"/>
              </a:ext>
            </a:extLst>
          </p:cNvPr>
          <p:cNvSpPr txBox="1"/>
          <p:nvPr/>
        </p:nvSpPr>
        <p:spPr>
          <a:xfrm>
            <a:off x="7655622" y="3367491"/>
            <a:ext cx="319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Министерства здравоохранения РО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5893A-C219-4BF6-BC48-08A2AD5ACBC2}"/>
              </a:ext>
            </a:extLst>
          </p:cNvPr>
          <p:cNvSpPr txBox="1"/>
          <p:nvPr/>
        </p:nvSpPr>
        <p:spPr>
          <a:xfrm>
            <a:off x="4486074" y="5458504"/>
            <a:ext cx="3004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письма за участие в акции «Здоровое питание -  активное долголетие»</a:t>
            </a:r>
          </a:p>
        </p:txBody>
      </p:sp>
    </p:spTree>
    <p:extLst>
      <p:ext uri="{BB962C8B-B14F-4D97-AF65-F5344CB8AC3E}">
        <p14:creationId xmlns:p14="http://schemas.microsoft.com/office/powerpoint/2010/main" val="13838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565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Times New Roman</vt:lpstr>
      <vt:lpstr>Office Theme</vt:lpstr>
      <vt:lpstr>Федеральное государственное бюджетное образовательное учреждение высшего образования «Ростовский Государственный Медицинский Университет» Министерства здравоохранения Российской Федерации</vt:lpstr>
      <vt:lpstr>Презентация PowerPoint</vt:lpstr>
      <vt:lpstr>Профессорско-преподавательский состав кафедры</vt:lpstr>
      <vt:lpstr>Научные направления кафедры</vt:lpstr>
      <vt:lpstr>Учебно – методическая деятельность кафедры</vt:lpstr>
      <vt:lpstr>Учебно – методическая деятельность кафедры</vt:lpstr>
      <vt:lpstr>    Молодежный научный кружок кафедры</vt:lpstr>
      <vt:lpstr>С 2016 года ежегодно кафедрой проводится студенческая конференция  (с международным участием)  « Аспекты ЗОЖ лиц молодого возраста»</vt:lpstr>
      <vt:lpstr>Благодарственные письма по итогам работы за 2018 – 2019 учебный год от Ю.В. Кобзева в рамках Федерального проекта «Здоровое будущее»</vt:lpstr>
      <vt:lpstr>26 октября 2016г. при поддержке кафедры создана Ассоциация диетологов Дона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«Национальный медицинский исследовательский центр профилактической медицины» Министерства здравоохранения Российской Федерации</dc:title>
  <dc:creator>Светлана Астанина</dc:creator>
  <cp:lastModifiedBy>Сергей Бурлачко</cp:lastModifiedBy>
  <cp:revision>112</cp:revision>
  <dcterms:created xsi:type="dcterms:W3CDTF">2019-09-17T19:13:46Z</dcterms:created>
  <dcterms:modified xsi:type="dcterms:W3CDTF">2023-05-29T07:05:48Z</dcterms:modified>
</cp:coreProperties>
</file>