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8" d="100"/>
          <a:sy n="128" d="100"/>
        </p:scale>
        <p:origin x="-197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http://5D1C576FDE853DEE653F227340D98587.dms.sberbank.ru/5D1C576FDE853DEE653F227340D98587-FF8EA68FF71F338A09A629A49E7BF768-540EEDACE5CBB1024645FD471F5C8899/1.png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 descr="http://5D1C576FDE853DEE653F227340D98587.dms.sberbank.ru/5D1C576FDE853DEE653F227340D98587-FF8EA68FF71F338A09A629A49E7BF768-540EEDACE5CBB1024645FD471F5C8899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81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39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99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77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2071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88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385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6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70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03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7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8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2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0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54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88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9722-81F0-4B25-9A08-ED6DBF561BE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A0172A-0423-460C-B819-31E9485956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3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: скругленные углы 29">
            <a:extLst>
              <a:ext uri="{FF2B5EF4-FFF2-40B4-BE49-F238E27FC236}">
                <a16:creationId xmlns:a16="http://schemas.microsoft.com/office/drawing/2014/main" xmlns="" id="{AB509A8C-48C0-4439-BD64-613170CE688F}"/>
              </a:ext>
            </a:extLst>
          </p:cNvPr>
          <p:cNvSpPr/>
          <p:nvPr/>
        </p:nvSpPr>
        <p:spPr>
          <a:xfrm>
            <a:off x="422736" y="5576343"/>
            <a:ext cx="2573580" cy="1126117"/>
          </a:xfrm>
          <a:prstGeom prst="roundRect">
            <a:avLst>
              <a:gd name="adj" fmla="val 13310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: скругленные углы 29">
            <a:extLst>
              <a:ext uri="{FF2B5EF4-FFF2-40B4-BE49-F238E27FC236}">
                <a16:creationId xmlns:a16="http://schemas.microsoft.com/office/drawing/2014/main" xmlns="" id="{AB509A8C-48C0-4439-BD64-613170CE688F}"/>
              </a:ext>
            </a:extLst>
          </p:cNvPr>
          <p:cNvSpPr/>
          <p:nvPr/>
        </p:nvSpPr>
        <p:spPr>
          <a:xfrm>
            <a:off x="422736" y="4162207"/>
            <a:ext cx="2573580" cy="1245683"/>
          </a:xfrm>
          <a:prstGeom prst="roundRect">
            <a:avLst>
              <a:gd name="adj" fmla="val 13310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: скругленные углы 29">
            <a:extLst>
              <a:ext uri="{FF2B5EF4-FFF2-40B4-BE49-F238E27FC236}">
                <a16:creationId xmlns:a16="http://schemas.microsoft.com/office/drawing/2014/main" xmlns="" id="{AB509A8C-48C0-4439-BD64-613170CE688F}"/>
              </a:ext>
            </a:extLst>
          </p:cNvPr>
          <p:cNvSpPr/>
          <p:nvPr/>
        </p:nvSpPr>
        <p:spPr>
          <a:xfrm>
            <a:off x="422736" y="2858369"/>
            <a:ext cx="2579708" cy="1095761"/>
          </a:xfrm>
          <a:prstGeom prst="roundRect">
            <a:avLst>
              <a:gd name="adj" fmla="val 13310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: скругленные углы 29">
            <a:extLst>
              <a:ext uri="{FF2B5EF4-FFF2-40B4-BE49-F238E27FC236}">
                <a16:creationId xmlns:a16="http://schemas.microsoft.com/office/drawing/2014/main" xmlns="" id="{AB509A8C-48C0-4439-BD64-613170CE688F}"/>
              </a:ext>
            </a:extLst>
          </p:cNvPr>
          <p:cNvSpPr/>
          <p:nvPr/>
        </p:nvSpPr>
        <p:spPr>
          <a:xfrm>
            <a:off x="422736" y="1502211"/>
            <a:ext cx="2579708" cy="1155528"/>
          </a:xfrm>
          <a:prstGeom prst="roundRect">
            <a:avLst>
              <a:gd name="adj" fmla="val 13310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13" y="104579"/>
            <a:ext cx="1583473" cy="390293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488" y="2709147"/>
            <a:ext cx="2153961" cy="25918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1156" y="529583"/>
            <a:ext cx="2222246" cy="272441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TextBox 6"/>
          <p:cNvSpPr txBox="1"/>
          <p:nvPr/>
        </p:nvSpPr>
        <p:spPr>
          <a:xfrm>
            <a:off x="8163958" y="3386576"/>
            <a:ext cx="166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+mj-lt"/>
              </a:rPr>
              <a:t>Лилия </a:t>
            </a:r>
          </a:p>
          <a:p>
            <a:pPr algn="ctr"/>
            <a:r>
              <a:rPr lang="ru-RU" sz="1600" i="1" dirty="0" smtClean="0">
                <a:latin typeface="+mj-lt"/>
              </a:rPr>
              <a:t>8-928-119-44-72</a:t>
            </a:r>
            <a:endParaRPr lang="ru-RU" sz="1600" i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45444" y="5415585"/>
            <a:ext cx="2252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/>
              <a:t>Ольга </a:t>
            </a:r>
          </a:p>
          <a:p>
            <a:pPr algn="ctr"/>
            <a:r>
              <a:rPr lang="ru-RU" sz="1600" i="1" dirty="0" smtClean="0"/>
              <a:t>8-928-111-95-74</a:t>
            </a:r>
            <a:endParaRPr lang="ru-RU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33013" y="549203"/>
            <a:ext cx="3159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Образовательный кредит с Государственной поддержкой</a:t>
            </a:r>
            <a:endParaRPr lang="ru-RU" i="1" dirty="0"/>
          </a:p>
        </p:txBody>
      </p:sp>
      <p:sp>
        <p:nvSpPr>
          <p:cNvPr id="11" name="object 35">
            <a:extLst>
              <a:ext uri="{FF2B5EF4-FFF2-40B4-BE49-F238E27FC236}">
                <a16:creationId xmlns:a16="http://schemas.microsoft.com/office/drawing/2014/main" xmlns="" id="{12D7C61C-59F4-453C-9F5A-7D8CCB102DF0}"/>
              </a:ext>
            </a:extLst>
          </p:cNvPr>
          <p:cNvSpPr txBox="1"/>
          <p:nvPr/>
        </p:nvSpPr>
        <p:spPr>
          <a:xfrm>
            <a:off x="671063" y="1542740"/>
            <a:ext cx="207426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00"/>
              </a:spcBef>
            </a:pPr>
            <a: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Можно оформить </a:t>
            </a:r>
            <a:b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кредит </a:t>
            </a:r>
            <a:r>
              <a:rPr lang="ru-RU" sz="1600" dirty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 14 лет</a:t>
            </a:r>
            <a:endParaRPr lang="ru-RU" sz="16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12" name="object 35">
            <a:extLst>
              <a:ext uri="{FF2B5EF4-FFF2-40B4-BE49-F238E27FC236}">
                <a16:creationId xmlns:a16="http://schemas.microsoft.com/office/drawing/2014/main" xmlns="" id="{78C99484-0D22-4230-81D8-43D219DC7B35}"/>
              </a:ext>
            </a:extLst>
          </p:cNvPr>
          <p:cNvSpPr txBox="1"/>
          <p:nvPr/>
        </p:nvSpPr>
        <p:spPr>
          <a:xfrm>
            <a:off x="610698" y="2105544"/>
            <a:ext cx="1900249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4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До 18 лет требуется </a:t>
            </a:r>
            <a:br>
              <a:rPr lang="ru-RU" sz="14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согласие родителей</a:t>
            </a:r>
          </a:p>
        </p:txBody>
      </p:sp>
      <p:sp>
        <p:nvSpPr>
          <p:cNvPr id="14" name="object 35">
            <a:extLst>
              <a:ext uri="{FF2B5EF4-FFF2-40B4-BE49-F238E27FC236}">
                <a16:creationId xmlns:a16="http://schemas.microsoft.com/office/drawing/2014/main" xmlns="" id="{89E55D50-E02A-4E9D-B75E-6C563AC21621}"/>
              </a:ext>
            </a:extLst>
          </p:cNvPr>
          <p:cNvSpPr txBox="1"/>
          <p:nvPr/>
        </p:nvSpPr>
        <p:spPr>
          <a:xfrm>
            <a:off x="796233" y="2897689"/>
            <a:ext cx="1826584" cy="45127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algn="ctr">
              <a:lnSpc>
                <a:spcPct val="100800"/>
              </a:lnSpc>
              <a:spcBef>
                <a:spcPts val="95"/>
              </a:spcBef>
            </a:pPr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Вы платите только </a:t>
            </a:r>
            <a:b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400" dirty="0">
                <a:solidFill>
                  <a:srgbClr val="21A13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3% годовых</a:t>
            </a:r>
            <a:endParaRPr lang="ru-RU"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15" name="object 35">
            <a:extLst>
              <a:ext uri="{FF2B5EF4-FFF2-40B4-BE49-F238E27FC236}">
                <a16:creationId xmlns:a16="http://schemas.microsoft.com/office/drawing/2014/main" xmlns="" id="{A549D43D-B5E3-4655-87AE-741D22C527AC}"/>
              </a:ext>
            </a:extLst>
          </p:cNvPr>
          <p:cNvSpPr txBox="1"/>
          <p:nvPr/>
        </p:nvSpPr>
        <p:spPr>
          <a:xfrm>
            <a:off x="612892" y="3318730"/>
            <a:ext cx="2463201" cy="5700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1200" dirty="0">
                <a:solidFill>
                  <a:srgbClr val="979797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Государство компенсирует банку часть расходов по процентам</a:t>
            </a:r>
          </a:p>
        </p:txBody>
      </p:sp>
      <p:sp>
        <p:nvSpPr>
          <p:cNvPr id="17" name="object 35">
            <a:extLst>
              <a:ext uri="{FF2B5EF4-FFF2-40B4-BE49-F238E27FC236}">
                <a16:creationId xmlns:a16="http://schemas.microsoft.com/office/drawing/2014/main" xmlns="" id="{A6DCAED4-CBCA-477D-A754-D0A2E6B42CDE}"/>
              </a:ext>
            </a:extLst>
          </p:cNvPr>
          <p:cNvSpPr txBox="1"/>
          <p:nvPr/>
        </p:nvSpPr>
        <p:spPr>
          <a:xfrm>
            <a:off x="522550" y="4244873"/>
            <a:ext cx="2373951" cy="15856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00"/>
              </a:spcBef>
            </a:pPr>
            <a: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Оформляйте кредит</a:t>
            </a:r>
            <a:r>
              <a:rPr lang="en-US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/>
            </a:r>
            <a:br>
              <a:rPr lang="en-US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вне зависимости от места вашей регистрации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ru-RU"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ru-RU"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xmlns="" id="{9C090EFB-6A22-4F41-95BD-D44E24295F24}"/>
              </a:ext>
            </a:extLst>
          </p:cNvPr>
          <p:cNvSpPr txBox="1"/>
          <p:nvPr/>
        </p:nvSpPr>
        <p:spPr>
          <a:xfrm>
            <a:off x="889302" y="5622871"/>
            <a:ext cx="2156921" cy="129330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58800" algn="ctr">
              <a:spcBef>
                <a:spcPts val="600"/>
              </a:spcBef>
            </a:pPr>
            <a: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Досрочное </a:t>
            </a:r>
            <a:b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погашение кредита </a:t>
            </a:r>
            <a:b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</a:br>
            <a:r>
              <a:rPr lang="ru-RU" sz="16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без комиссий</a:t>
            </a:r>
          </a:p>
          <a:p>
            <a:pPr marL="12700">
              <a:spcBef>
                <a:spcPts val="600"/>
              </a:spcBef>
            </a:pPr>
            <a:endParaRPr sz="1400" dirty="0">
              <a:solidFill>
                <a:srgbClr val="333F48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49218" y="529583"/>
            <a:ext cx="315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Потребительский кредит</a:t>
            </a:r>
            <a:endParaRPr lang="ru-RU" i="1" dirty="0"/>
          </a:p>
        </p:txBody>
      </p:sp>
      <p:sp>
        <p:nvSpPr>
          <p:cNvPr id="29" name="Прямоугольник: скругленные углы 29">
            <a:extLst>
              <a:ext uri="{FF2B5EF4-FFF2-40B4-BE49-F238E27FC236}">
                <a16:creationId xmlns:a16="http://schemas.microsoft.com/office/drawing/2014/main" xmlns="" id="{AB509A8C-48C0-4439-BD64-613170CE688F}"/>
              </a:ext>
            </a:extLst>
          </p:cNvPr>
          <p:cNvSpPr/>
          <p:nvPr/>
        </p:nvSpPr>
        <p:spPr>
          <a:xfrm>
            <a:off x="4172003" y="1045538"/>
            <a:ext cx="3149199" cy="1273133"/>
          </a:xfrm>
          <a:prstGeom prst="roundRect">
            <a:avLst>
              <a:gd name="adj" fmla="val 13310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269585" y="1149120"/>
            <a:ext cx="29579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Ставка на первый месяц </a:t>
            </a:r>
            <a:r>
              <a:rPr lang="ru-RU" sz="1400" dirty="0" smtClean="0">
                <a:solidFill>
                  <a:srgbClr val="00B050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4,5%</a:t>
            </a: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 </a:t>
            </a:r>
          </a:p>
          <a:p>
            <a:pPr algn="ctr"/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Со второго месяца ставка от </a:t>
            </a:r>
            <a:r>
              <a:rPr lang="ru-RU" sz="1400" dirty="0" smtClean="0">
                <a:solidFill>
                  <a:srgbClr val="00B050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12,5%</a:t>
            </a:r>
          </a:p>
          <a:p>
            <a:pPr algn="ctr"/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Срок от 3 мес. до 5 лет</a:t>
            </a:r>
          </a:p>
          <a:p>
            <a:pPr algn="ctr"/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От 18 лет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68766" y="2579911"/>
            <a:ext cx="232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Кредитная карта</a:t>
            </a:r>
            <a:endParaRPr lang="ru-RU" i="1" dirty="0"/>
          </a:p>
        </p:txBody>
      </p:sp>
      <p:sp>
        <p:nvSpPr>
          <p:cNvPr id="32" name="Прямоугольник: скругленные углы 29">
            <a:extLst>
              <a:ext uri="{FF2B5EF4-FFF2-40B4-BE49-F238E27FC236}">
                <a16:creationId xmlns:a16="http://schemas.microsoft.com/office/drawing/2014/main" xmlns="" id="{AB509A8C-48C0-4439-BD64-613170CE688F}"/>
              </a:ext>
            </a:extLst>
          </p:cNvPr>
          <p:cNvSpPr/>
          <p:nvPr/>
        </p:nvSpPr>
        <p:spPr>
          <a:xfrm>
            <a:off x="4098877" y="3094446"/>
            <a:ext cx="3149199" cy="1343740"/>
          </a:xfrm>
          <a:prstGeom prst="roundRect">
            <a:avLst>
              <a:gd name="adj" fmla="val 13310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187397" y="3182403"/>
            <a:ext cx="29936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Бесплатное обслуживание и смс-оповещения </a:t>
            </a:r>
            <a:r>
              <a:rPr lang="ru-RU" sz="1400" dirty="0" smtClean="0">
                <a:solidFill>
                  <a:srgbClr val="00B050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Навсегда</a:t>
            </a:r>
          </a:p>
          <a:p>
            <a:pPr algn="ctr"/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Льготный период </a:t>
            </a:r>
            <a:r>
              <a:rPr lang="ru-RU" sz="1400" dirty="0" smtClean="0">
                <a:solidFill>
                  <a:srgbClr val="00B050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120</a:t>
            </a:r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 дней</a:t>
            </a:r>
          </a:p>
          <a:p>
            <a:pPr algn="ctr"/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Сумма до 1 млн рублей</a:t>
            </a:r>
          </a:p>
          <a:p>
            <a:pPr algn="ctr"/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От 18 лет</a:t>
            </a:r>
            <a:endParaRPr lang="ru-RU" sz="1400" dirty="0"/>
          </a:p>
        </p:txBody>
      </p:sp>
      <p:sp>
        <p:nvSpPr>
          <p:cNvPr id="38" name="Прямоугольник: скругленные углы 29">
            <a:extLst>
              <a:ext uri="{FF2B5EF4-FFF2-40B4-BE49-F238E27FC236}">
                <a16:creationId xmlns:a16="http://schemas.microsoft.com/office/drawing/2014/main" xmlns="" id="{AB509A8C-48C0-4439-BD64-613170CE688F}"/>
              </a:ext>
            </a:extLst>
          </p:cNvPr>
          <p:cNvSpPr/>
          <p:nvPr/>
        </p:nvSpPr>
        <p:spPr>
          <a:xfrm>
            <a:off x="4107091" y="5218503"/>
            <a:ext cx="3140985" cy="1415214"/>
          </a:xfrm>
          <a:prstGeom prst="roundRect">
            <a:avLst>
              <a:gd name="adj" fmla="val 12387"/>
            </a:avLst>
          </a:prstGeom>
          <a:solidFill>
            <a:schemeClr val="bg1">
              <a:lumMod val="8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08480" y="4668386"/>
            <a:ext cx="13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Ипотека</a:t>
            </a:r>
            <a:endParaRPr lang="ru-RU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4297392" y="5233259"/>
            <a:ext cx="28628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Новостройка:</a:t>
            </a:r>
          </a:p>
          <a:p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-Семейная ипотека </a:t>
            </a:r>
            <a:r>
              <a:rPr lang="ru-RU" sz="1400" dirty="0">
                <a:solidFill>
                  <a:srgbClr val="00B050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5,7%</a:t>
            </a:r>
          </a:p>
          <a:p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-Господдержка </a:t>
            </a:r>
            <a:r>
              <a:rPr lang="ru-RU" sz="1400" dirty="0">
                <a:solidFill>
                  <a:srgbClr val="00B050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7,7%</a:t>
            </a:r>
          </a:p>
          <a:p>
            <a:pPr algn="ctr"/>
            <a:r>
              <a:rPr lang="ru-RU" sz="1400" dirty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Вторичная недвижимость от </a:t>
            </a:r>
            <a:r>
              <a:rPr lang="ru-RU" sz="1400" dirty="0">
                <a:solidFill>
                  <a:srgbClr val="00B050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10,9% </a:t>
            </a:r>
            <a:endParaRPr lang="ru-RU" sz="1400" dirty="0" smtClean="0">
              <a:solidFill>
                <a:srgbClr val="00B050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  <a:p>
            <a:pPr algn="ctr"/>
            <a:r>
              <a:rPr lang="ru-RU" sz="1400" dirty="0" smtClean="0">
                <a:solidFill>
                  <a:srgbClr val="333F48"/>
                </a:solidFill>
                <a:latin typeface="SB Sans Text" panose="020B0503040504020204" pitchFamily="34" charset="-52"/>
                <a:cs typeface="SB Sans Text" panose="020B0503040504020204" pitchFamily="34" charset="-52"/>
              </a:rPr>
              <a:t>От 18 лет</a:t>
            </a:r>
            <a:endParaRPr lang="ru-RU" sz="1400" dirty="0" smtClean="0">
              <a:solidFill>
                <a:srgbClr val="00B050"/>
              </a:solidFill>
              <a:latin typeface="SB Sans Text" panose="020B0503040504020204" pitchFamily="34" charset="-52"/>
              <a:cs typeface="SB Sans Text" panose="020B0503040504020204" pitchFamily="34" charset="-52"/>
            </a:endParaRPr>
          </a:p>
          <a:p>
            <a:pPr algn="ctr"/>
            <a:endParaRPr lang="ru-RU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9619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93</Words>
  <Application>Microsoft Office PowerPoint</Application>
  <PresentationFormat>Произвольный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Дрынкина Лилия Фаиловна</dc:creator>
  <cp:lastModifiedBy>Леонова В.А.</cp:lastModifiedBy>
  <cp:revision>8</cp:revision>
  <dcterms:created xsi:type="dcterms:W3CDTF">2023-01-18T15:41:37Z</dcterms:created>
  <dcterms:modified xsi:type="dcterms:W3CDTF">2023-01-19T06:10:04Z</dcterms:modified>
</cp:coreProperties>
</file>